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8" r:id="rId2"/>
    <p:sldId id="269" r:id="rId3"/>
    <p:sldId id="863" r:id="rId4"/>
    <p:sldId id="864" r:id="rId5"/>
    <p:sldId id="865" r:id="rId6"/>
    <p:sldId id="270" r:id="rId7"/>
    <p:sldId id="319" r:id="rId8"/>
    <p:sldId id="862" r:id="rId9"/>
    <p:sldId id="866" r:id="rId10"/>
    <p:sldId id="872" r:id="rId11"/>
    <p:sldId id="873" r:id="rId12"/>
    <p:sldId id="874" r:id="rId13"/>
    <p:sldId id="875" r:id="rId14"/>
    <p:sldId id="304" r:id="rId15"/>
    <p:sldId id="420" r:id="rId16"/>
    <p:sldId id="871" r:id="rId17"/>
    <p:sldId id="876" r:id="rId18"/>
    <p:sldId id="272" r:id="rId19"/>
    <p:sldId id="271" r:id="rId20"/>
    <p:sldId id="326" r:id="rId21"/>
    <p:sldId id="878" r:id="rId22"/>
    <p:sldId id="415" r:id="rId23"/>
    <p:sldId id="388" r:id="rId24"/>
    <p:sldId id="264" r:id="rId25"/>
    <p:sldId id="355" r:id="rId26"/>
    <p:sldId id="328" r:id="rId27"/>
    <p:sldId id="407" r:id="rId28"/>
    <p:sldId id="869" r:id="rId29"/>
    <p:sldId id="385" r:id="rId30"/>
    <p:sldId id="870" r:id="rId31"/>
    <p:sldId id="378" r:id="rId32"/>
    <p:sldId id="390" r:id="rId33"/>
    <p:sldId id="40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1" autoAdjust="0"/>
    <p:restoredTop sz="94795" autoAdjust="0"/>
  </p:normalViewPr>
  <p:slideViewPr>
    <p:cSldViewPr>
      <p:cViewPr varScale="1">
        <p:scale>
          <a:sx n="65" d="100"/>
          <a:sy n="65" d="100"/>
        </p:scale>
        <p:origin x="42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FB4A4-239A-4203-8F62-90A907C0EC0D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47684-8DC0-4D56-809C-448411EA5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4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Marcador de imagen de diapositiva 1">
            <a:extLst>
              <a:ext uri="{FF2B5EF4-FFF2-40B4-BE49-F238E27FC236}">
                <a16:creationId xmlns:a16="http://schemas.microsoft.com/office/drawing/2014/main" id="{8C457252-0ACB-4972-9B7A-1217C1539D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Marcador de notas 2">
            <a:extLst>
              <a:ext uri="{FF2B5EF4-FFF2-40B4-BE49-F238E27FC236}">
                <a16:creationId xmlns:a16="http://schemas.microsoft.com/office/drawing/2014/main" id="{20F20798-D75B-406E-B666-B915AAB21E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57348" name="Marcador de número de diapositiva 3">
            <a:extLst>
              <a:ext uri="{FF2B5EF4-FFF2-40B4-BE49-F238E27FC236}">
                <a16:creationId xmlns:a16="http://schemas.microsoft.com/office/drawing/2014/main" id="{04615292-3C95-49CA-A15E-51A4B2F79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846B47-57AF-4139-9FD7-A84485BC1643}" type="slidenum">
              <a:rPr lang="en-GB" altLang="en-US" smtClean="0"/>
              <a:pPr/>
              <a:t>33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4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5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5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2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2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3536D-86B2-49A9-A3AB-14773EAF207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emf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5.wmf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11" Type="http://schemas.openxmlformats.org/officeDocument/2006/relationships/image" Target="../media/image25.jpeg"/><Relationship Id="rId5" Type="http://schemas.openxmlformats.org/officeDocument/2006/relationships/image" Target="../media/image19.emf"/><Relationship Id="rId10" Type="http://schemas.openxmlformats.org/officeDocument/2006/relationships/image" Target="../media/image24.jpeg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nic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716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838200" y="2136636"/>
            <a:ext cx="7467600" cy="1569660"/>
          </a:xfrm>
          <a:prstGeom prst="rect">
            <a:avLst/>
          </a:prstGeom>
          <a:solidFill>
            <a:schemeClr val="bg1">
              <a:alpha val="50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/>
              <a:t>Metacommunities</a:t>
            </a:r>
            <a:r>
              <a:rPr lang="en-US" sz="4800" b="1" dirty="0" smtClean="0"/>
              <a:t>: Coexistence and Diversity</a:t>
            </a:r>
            <a:endParaRPr lang="en-US" sz="4800" b="1" dirty="0"/>
          </a:p>
        </p:txBody>
      </p:sp>
      <p:pic>
        <p:nvPicPr>
          <p:cNvPr id="70670" name="Picture 14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7535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4" name="Picture 18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5146675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6" name="Picture 20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338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7" name="Picture 21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35052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8" name="Picture 22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6574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9" name="Picture 2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18288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0" name="Picture 24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9810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1" name="Picture 25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1524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2" name="Picture 26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89915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3" name="Picture 27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5070475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4" name="Picture 28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576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5" name="Picture 29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34290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6" name="Picture 30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812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7" name="Picture 31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17526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8" name="Picture 32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048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9" name="Picture 3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762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Text Box 2"/>
          <p:cNvSpPr txBox="1">
            <a:spLocks noChangeArrowheads="1"/>
          </p:cNvSpPr>
          <p:nvPr/>
        </p:nvSpPr>
        <p:spPr bwMode="auto">
          <a:xfrm>
            <a:off x="1812925" y="1179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sz="1800">
              <a:latin typeface="Arial" pitchFamily="34" charset="0"/>
              <a:ea typeface="MS PGothic" pitchFamily="34" charset="-128"/>
            </a:endParaRPr>
          </a:p>
        </p:txBody>
      </p:sp>
      <p:graphicFrame>
        <p:nvGraphicFramePr>
          <p:cNvPr id="965635" name="Object 3"/>
          <p:cNvGraphicFramePr>
            <a:graphicFrameLocks noChangeAspect="1"/>
          </p:cNvGraphicFramePr>
          <p:nvPr>
            <p:extLst/>
          </p:nvPr>
        </p:nvGraphicFramePr>
        <p:xfrm>
          <a:off x="730376" y="1179513"/>
          <a:ext cx="6784849" cy="146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Equation" r:id="rId4" imgW="1549080" imgH="228600" progId="Equation.3">
                  <p:embed/>
                </p:oleObj>
              </mc:Choice>
              <mc:Fallback>
                <p:oleObj name="Equation" r:id="rId4" imgW="1549080" imgH="228600" progId="Equation.3">
                  <p:embed/>
                  <p:pic>
                    <p:nvPicPr>
                      <p:cNvPr id="9656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376" y="1179513"/>
                        <a:ext cx="6784849" cy="1460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5636" name="Text Box 4"/>
          <p:cNvSpPr txBox="1">
            <a:spLocks noChangeArrowheads="1"/>
          </p:cNvSpPr>
          <p:nvPr/>
        </p:nvSpPr>
        <p:spPr bwMode="auto">
          <a:xfrm>
            <a:off x="304800" y="2940264"/>
            <a:ext cx="533030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 b="1" dirty="0" err="1">
                <a:latin typeface="Arial" pitchFamily="34" charset="0"/>
                <a:ea typeface="MS PGothic" pitchFamily="34" charset="-128"/>
              </a:rPr>
              <a:t>N</a:t>
            </a:r>
            <a:r>
              <a:rPr lang="en-US" sz="2000" b="1" baseline="-25000" dirty="0" err="1">
                <a:latin typeface="Arial" pitchFamily="34" charset="0"/>
                <a:ea typeface="MS PGothic" pitchFamily="34" charset="-128"/>
              </a:rPr>
              <a:t>t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=Population in the current time step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N</a:t>
            </a:r>
            <a:r>
              <a:rPr lang="en-US" sz="2000" b="1" baseline="-25000" dirty="0">
                <a:latin typeface="Arial" pitchFamily="34" charset="0"/>
                <a:ea typeface="MS PGothic" pitchFamily="34" charset="-128"/>
              </a:rPr>
              <a:t>t+1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=Population in the next time step (t +1)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B=# Births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I=# of Immigrants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D=# Deaths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E=# Emigrants</a:t>
            </a:r>
          </a:p>
        </p:txBody>
      </p:sp>
      <p:sp>
        <p:nvSpPr>
          <p:cNvPr id="965637" name="Text Box 5"/>
          <p:cNvSpPr txBox="1">
            <a:spLocks noChangeArrowheads="1"/>
          </p:cNvSpPr>
          <p:nvPr/>
        </p:nvSpPr>
        <p:spPr bwMode="auto">
          <a:xfrm>
            <a:off x="1769932" y="417513"/>
            <a:ext cx="278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="1" dirty="0">
                <a:latin typeface="Arial" pitchFamily="34" charset="0"/>
                <a:ea typeface="MS PGothic" pitchFamily="34" charset="-128"/>
              </a:rPr>
              <a:t>Back to Square 1: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50135" y="1362868"/>
            <a:ext cx="869950" cy="99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43600" y="2362200"/>
            <a:ext cx="914400" cy="555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29400" y="1216014"/>
            <a:ext cx="990600" cy="99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038600" y="4171370"/>
            <a:ext cx="536375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50"/>
                </a:solidFill>
                <a:latin typeface="Arial" pitchFamily="34" charset="0"/>
                <a:ea typeface="MS PGothic" pitchFamily="34" charset="-128"/>
              </a:rPr>
              <a:t>Present</a:t>
            </a:r>
            <a:r>
              <a:rPr lang="en-US" sz="2800" b="1" dirty="0" smtClean="0">
                <a:solidFill>
                  <a:srgbClr val="00B050"/>
                </a:solidFill>
                <a:latin typeface="Arial" pitchFamily="34" charset="0"/>
                <a:ea typeface="MS PGothic" pitchFamily="34" charset="-128"/>
                <a:sym typeface="Wingdings" pitchFamily="2" charset="2"/>
              </a:rPr>
              <a:t> </a:t>
            </a:r>
            <a:r>
              <a:rPr lang="en-US" sz="2800" b="1" dirty="0" smtClean="0">
                <a:solidFill>
                  <a:srgbClr val="00B050"/>
                </a:solidFill>
                <a:latin typeface="Arial" pitchFamily="34" charset="0"/>
                <a:ea typeface="MS PGothic" pitchFamily="34" charset="-128"/>
              </a:rPr>
              <a:t>B&gt;D</a:t>
            </a:r>
            <a:endParaRPr lang="en-US" sz="2800" b="1" dirty="0" smtClean="0">
              <a:solidFill>
                <a:srgbClr val="00B050"/>
              </a:solidFill>
              <a:latin typeface="Arial" pitchFamily="34" charset="0"/>
              <a:ea typeface="MS PGothic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latin typeface="Arial" pitchFamily="34" charset="0"/>
              <a:ea typeface="MS PGothic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Absent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ea typeface="MS PGothic" pitchFamily="34" charset="-128"/>
                <a:sym typeface="Wingdings" pitchFamily="2" charset="2"/>
              </a:rPr>
              <a:t> B&lt;D</a:t>
            </a:r>
            <a:endParaRPr lang="en-US" sz="2800" b="1" dirty="0">
              <a:solidFill>
                <a:srgbClr val="FF0000"/>
              </a:solidFill>
              <a:latin typeface="Arial" pitchFamily="34" charset="0"/>
              <a:ea typeface="MS PGothic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800" b="1" dirty="0" smtClean="0">
                <a:solidFill>
                  <a:srgbClr val="0070C0"/>
                </a:solidFill>
                <a:latin typeface="Arial" pitchFamily="34" charset="0"/>
                <a:ea typeface="MS PGothic" pitchFamily="34" charset="-128"/>
              </a:rPr>
              <a:t>(in a closed population)</a:t>
            </a:r>
          </a:p>
        </p:txBody>
      </p:sp>
    </p:spTree>
    <p:extLst>
      <p:ext uri="{BB962C8B-B14F-4D97-AF65-F5344CB8AC3E}">
        <p14:creationId xmlns:p14="http://schemas.microsoft.com/office/powerpoint/2010/main" val="16455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65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65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65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65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build="allAtOnce"/>
      <p:bldP spid="6" grpId="0" animBg="1"/>
      <p:bldP spid="7" grpId="0" animBg="1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Line 2"/>
          <p:cNvSpPr>
            <a:spLocks noChangeShapeType="1"/>
          </p:cNvSpPr>
          <p:nvPr/>
        </p:nvSpPr>
        <p:spPr bwMode="auto">
          <a:xfrm>
            <a:off x="2828925" y="1963738"/>
            <a:ext cx="0" cy="232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23" name="Line 3"/>
          <p:cNvSpPr>
            <a:spLocks noChangeShapeType="1"/>
          </p:cNvSpPr>
          <p:nvPr/>
        </p:nvSpPr>
        <p:spPr bwMode="auto">
          <a:xfrm>
            <a:off x="2828925" y="4284663"/>
            <a:ext cx="27384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25" name="Line 5"/>
          <p:cNvSpPr>
            <a:spLocks noChangeShapeType="1"/>
          </p:cNvSpPr>
          <p:nvPr/>
        </p:nvSpPr>
        <p:spPr bwMode="auto">
          <a:xfrm flipV="1">
            <a:off x="2819400" y="3032125"/>
            <a:ext cx="2693988" cy="158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26" name="Line 6"/>
          <p:cNvSpPr>
            <a:spLocks noChangeShapeType="1"/>
          </p:cNvSpPr>
          <p:nvPr/>
        </p:nvSpPr>
        <p:spPr bwMode="auto">
          <a:xfrm flipV="1">
            <a:off x="4889500" y="3060700"/>
            <a:ext cx="0" cy="1195388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27" name="Text Box 7"/>
          <p:cNvSpPr txBox="1">
            <a:spLocks noChangeArrowheads="1"/>
          </p:cNvSpPr>
          <p:nvPr/>
        </p:nvSpPr>
        <p:spPr bwMode="auto">
          <a:xfrm>
            <a:off x="2667000" y="4556125"/>
            <a:ext cx="3173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Availability (</a:t>
            </a:r>
            <a:r>
              <a:rPr lang="en-US" sz="2000" b="1" i="1" dirty="0">
                <a:latin typeface="Arial" pitchFamily="34" charset="0"/>
                <a:ea typeface="MS PGothic" pitchFamily="34" charset="-128"/>
              </a:rPr>
              <a:t>R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)</a:t>
            </a:r>
          </a:p>
        </p:txBody>
      </p:sp>
      <p:sp>
        <p:nvSpPr>
          <p:cNvPr id="977928" name="Text Box 8"/>
          <p:cNvSpPr txBox="1">
            <a:spLocks noChangeArrowheads="1"/>
          </p:cNvSpPr>
          <p:nvPr/>
        </p:nvSpPr>
        <p:spPr bwMode="auto">
          <a:xfrm>
            <a:off x="3886994" y="4246563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1800" b="1" dirty="0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    R</a:t>
            </a:r>
            <a:r>
              <a:rPr lang="en-US" sz="1800" b="1" baseline="-25000" dirty="0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1</a:t>
            </a:r>
            <a:r>
              <a:rPr lang="en-US" sz="1800" b="1" dirty="0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*</a:t>
            </a:r>
            <a:r>
              <a:rPr lang="en-US" sz="1800" b="1" dirty="0">
                <a:latin typeface="Arial" pitchFamily="34" charset="0"/>
                <a:ea typeface="MS PGothic" pitchFamily="34" charset="-128"/>
              </a:rPr>
              <a:t>  	</a:t>
            </a:r>
            <a:endParaRPr lang="en-US" sz="1800" b="1" dirty="0">
              <a:solidFill>
                <a:srgbClr val="FF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77929" name="Text Box 9"/>
          <p:cNvSpPr txBox="1">
            <a:spLocks noChangeArrowheads="1"/>
          </p:cNvSpPr>
          <p:nvPr/>
        </p:nvSpPr>
        <p:spPr bwMode="auto">
          <a:xfrm rot="-5400000">
            <a:off x="1231900" y="2730500"/>
            <a:ext cx="213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/>
            <a:r>
              <a:rPr lang="en-US" sz="1800" b="1" i="1">
                <a:latin typeface="Arial" pitchFamily="34" charset="0"/>
                <a:ea typeface="MS PGothic" pitchFamily="34" charset="-128"/>
              </a:rPr>
              <a:t>Per Capita</a:t>
            </a:r>
            <a:r>
              <a:rPr lang="en-US" sz="1800" b="1">
                <a:latin typeface="Arial" pitchFamily="34" charset="0"/>
                <a:ea typeface="MS PGothic" pitchFamily="34" charset="-128"/>
              </a:rPr>
              <a:t> growth</a:t>
            </a:r>
          </a:p>
          <a:p>
            <a:pPr algn="ctr" eaLnBrk="0" hangingPunct="0"/>
            <a:r>
              <a:rPr lang="en-US" sz="1800" b="1">
                <a:latin typeface="Arial" pitchFamily="34" charset="0"/>
                <a:ea typeface="MS PGothic" pitchFamily="34" charset="-128"/>
              </a:rPr>
              <a:t>or loss rate</a:t>
            </a:r>
          </a:p>
        </p:txBody>
      </p:sp>
      <p:sp>
        <p:nvSpPr>
          <p:cNvPr id="977931" name="Text Box 11"/>
          <p:cNvSpPr txBox="1">
            <a:spLocks noChangeArrowheads="1"/>
          </p:cNvSpPr>
          <p:nvPr/>
        </p:nvSpPr>
        <p:spPr bwMode="auto">
          <a:xfrm>
            <a:off x="5486400" y="1889125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b</a:t>
            </a:r>
            <a:r>
              <a:rPr lang="en-US" sz="2000" b="1" baseline="-25000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1</a:t>
            </a:r>
            <a:endParaRPr lang="en-US" sz="2000" b="1">
              <a:solidFill>
                <a:srgbClr val="008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77932" name="Line 12"/>
          <p:cNvSpPr>
            <a:spLocks noChangeShapeType="1"/>
          </p:cNvSpPr>
          <p:nvPr/>
        </p:nvSpPr>
        <p:spPr bwMode="auto">
          <a:xfrm>
            <a:off x="5567363" y="1963738"/>
            <a:ext cx="0" cy="232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33" name="Line 13"/>
          <p:cNvSpPr>
            <a:spLocks noChangeShapeType="1"/>
          </p:cNvSpPr>
          <p:nvPr/>
        </p:nvSpPr>
        <p:spPr bwMode="auto">
          <a:xfrm>
            <a:off x="2828925" y="1963738"/>
            <a:ext cx="27384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36" name="Line 16"/>
          <p:cNvSpPr>
            <a:spLocks noChangeShapeType="1"/>
          </p:cNvSpPr>
          <p:nvPr/>
        </p:nvSpPr>
        <p:spPr bwMode="auto">
          <a:xfrm flipV="1">
            <a:off x="4359275" y="3047999"/>
            <a:ext cx="0" cy="1236663"/>
          </a:xfrm>
          <a:prstGeom prst="line">
            <a:avLst/>
          </a:prstGeom>
          <a:noFill/>
          <a:ln w="9525" cap="rnd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37" name="Text Box 17"/>
          <p:cNvSpPr txBox="1">
            <a:spLocks noChangeArrowheads="1"/>
          </p:cNvSpPr>
          <p:nvPr/>
        </p:nvSpPr>
        <p:spPr bwMode="auto">
          <a:xfrm>
            <a:off x="5518150" y="2362200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b</a:t>
            </a:r>
            <a:r>
              <a:rPr lang="en-US" sz="2000" b="1" baseline="-2500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77938" name="Text Box 18"/>
          <p:cNvSpPr txBox="1">
            <a:spLocks noChangeArrowheads="1"/>
          </p:cNvSpPr>
          <p:nvPr/>
        </p:nvSpPr>
        <p:spPr bwMode="auto">
          <a:xfrm>
            <a:off x="5518150" y="2819400"/>
            <a:ext cx="4363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d</a:t>
            </a:r>
            <a:r>
              <a:rPr lang="en-US" sz="2000" b="1" baseline="-25000" dirty="0">
                <a:latin typeface="Arial" pitchFamily="34" charset="0"/>
                <a:ea typeface="MS PGothic" pitchFamily="34" charset="-128"/>
              </a:rPr>
              <a:t>2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77939" name="Text Box 19"/>
          <p:cNvSpPr txBox="1">
            <a:spLocks noChangeArrowheads="1"/>
          </p:cNvSpPr>
          <p:nvPr/>
        </p:nvSpPr>
        <p:spPr bwMode="auto">
          <a:xfrm>
            <a:off x="120650" y="304800"/>
            <a:ext cx="84518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b="1">
                <a:latin typeface="Arial" pitchFamily="34" charset="0"/>
                <a:ea typeface="MS PGothic" pitchFamily="34" charset="-128"/>
              </a:rPr>
              <a:t>Two species together…the species with the lowest R* always wins</a:t>
            </a:r>
          </a:p>
          <a:p>
            <a:endParaRPr lang="en-US" sz="1800" b="1">
              <a:latin typeface="Arial" pitchFamily="34" charset="0"/>
              <a:ea typeface="MS PGothic" pitchFamily="34" charset="-128"/>
            </a:endParaRPr>
          </a:p>
          <a:p>
            <a:r>
              <a:rPr lang="en-US" sz="1800" b="1" i="1">
                <a:solidFill>
                  <a:schemeClr val="accent2"/>
                </a:solidFill>
                <a:latin typeface="Arial" pitchFamily="34" charset="0"/>
                <a:ea typeface="MS PGothic" pitchFamily="34" charset="-128"/>
              </a:rPr>
              <a:t>….when there is only one limiting resource, and the system is at equilibrium</a:t>
            </a:r>
          </a:p>
        </p:txBody>
      </p:sp>
      <p:sp>
        <p:nvSpPr>
          <p:cNvPr id="192532" name="Text Box 20"/>
          <p:cNvSpPr txBox="1">
            <a:spLocks noChangeArrowheads="1"/>
          </p:cNvSpPr>
          <p:nvPr/>
        </p:nvSpPr>
        <p:spPr bwMode="auto">
          <a:xfrm>
            <a:off x="2712171" y="5077691"/>
            <a:ext cx="5888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…A fundamental principle…the R* Rule</a:t>
            </a:r>
          </a:p>
        </p:txBody>
      </p:sp>
      <p:sp>
        <p:nvSpPr>
          <p:cNvPr id="192533" name="Text Box 21"/>
          <p:cNvSpPr txBox="1">
            <a:spLocks noChangeArrowheads="1"/>
          </p:cNvSpPr>
          <p:nvPr/>
        </p:nvSpPr>
        <p:spPr bwMode="auto">
          <a:xfrm>
            <a:off x="1143000" y="5874327"/>
            <a:ext cx="5665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ea typeface="MS PGothic" pitchFamily="34" charset="-128"/>
              </a:rPr>
              <a:t>…But, then how do species coexist??</a:t>
            </a:r>
          </a:p>
        </p:txBody>
      </p:sp>
      <p:sp>
        <p:nvSpPr>
          <p:cNvPr id="977942" name="Line 22"/>
          <p:cNvSpPr>
            <a:spLocks noChangeShapeType="1"/>
          </p:cNvSpPr>
          <p:nvPr/>
        </p:nvSpPr>
        <p:spPr bwMode="auto">
          <a:xfrm flipV="1">
            <a:off x="2971800" y="2057400"/>
            <a:ext cx="2590800" cy="22098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977943" name="Line 23"/>
          <p:cNvSpPr>
            <a:spLocks noChangeShapeType="1"/>
          </p:cNvSpPr>
          <p:nvPr/>
        </p:nvSpPr>
        <p:spPr bwMode="auto">
          <a:xfrm flipV="1">
            <a:off x="3048000" y="2590800"/>
            <a:ext cx="2514600" cy="167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7944" name="Rectangle 24"/>
          <p:cNvSpPr>
            <a:spLocks noChangeArrowheads="1"/>
          </p:cNvSpPr>
          <p:nvPr/>
        </p:nvSpPr>
        <p:spPr bwMode="auto">
          <a:xfrm>
            <a:off x="4724400" y="4267200"/>
            <a:ext cx="522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rgbClr val="FF0000"/>
                </a:solidFill>
              </a:rPr>
              <a:t>R</a:t>
            </a:r>
            <a:r>
              <a:rPr lang="en-US" sz="1800" b="1" baseline="-25000">
                <a:solidFill>
                  <a:srgbClr val="FF0000"/>
                </a:solidFill>
              </a:rPr>
              <a:t>2</a:t>
            </a:r>
            <a:r>
              <a:rPr lang="en-US" sz="1800" b="1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271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8" grpId="0"/>
      <p:bldP spid="977931" grpId="0"/>
      <p:bldP spid="977936" grpId="0" animBg="1"/>
      <p:bldP spid="192532" grpId="0"/>
      <p:bldP spid="192533" grpId="0"/>
      <p:bldP spid="9779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185517" y="930275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3" name="Line 26"/>
          <p:cNvSpPr>
            <a:spLocks noChangeShapeType="1"/>
          </p:cNvSpPr>
          <p:nvPr/>
        </p:nvSpPr>
        <p:spPr bwMode="auto">
          <a:xfrm flipH="1">
            <a:off x="1623667" y="1350962"/>
            <a:ext cx="1876" cy="1393825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1507779" y="3063875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 rot="-5400000">
            <a:off x="48145" y="1900237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sp>
        <p:nvSpPr>
          <p:cNvPr id="6" name="Line 26"/>
          <p:cNvSpPr>
            <a:spLocks noChangeShapeType="1"/>
          </p:cNvSpPr>
          <p:nvPr/>
        </p:nvSpPr>
        <p:spPr bwMode="auto">
          <a:xfrm flipH="1">
            <a:off x="1625543" y="2744787"/>
            <a:ext cx="1725324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flipH="1">
            <a:off x="1369667" y="1098331"/>
            <a:ext cx="1876" cy="139382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Line 26"/>
          <p:cNvSpPr>
            <a:spLocks noChangeShapeType="1"/>
          </p:cNvSpPr>
          <p:nvPr/>
        </p:nvSpPr>
        <p:spPr bwMode="auto">
          <a:xfrm flipH="1">
            <a:off x="1371543" y="2492156"/>
            <a:ext cx="1725324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 rot="18972426">
            <a:off x="1518031" y="1466091"/>
            <a:ext cx="1753697" cy="646113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707" y="579792"/>
            <a:ext cx="229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Competition</a:t>
            </a:r>
            <a:endParaRPr lang="en-US" b="1" dirty="0"/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5136812" y="908832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13" name="Line 26"/>
          <p:cNvSpPr>
            <a:spLocks noChangeShapeType="1"/>
          </p:cNvSpPr>
          <p:nvPr/>
        </p:nvSpPr>
        <p:spPr bwMode="auto">
          <a:xfrm>
            <a:off x="5174092" y="927682"/>
            <a:ext cx="1780904" cy="211475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5459074" y="3042432"/>
            <a:ext cx="1495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Predator 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B</a:t>
            </a: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 rot="-5400000">
            <a:off x="4178970" y="1877177"/>
            <a:ext cx="14864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Predator 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A</a:t>
            </a: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H="1" flipV="1">
            <a:off x="5109002" y="1334015"/>
            <a:ext cx="2269358" cy="170841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 rot="19373332">
            <a:off x="5066289" y="2255881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9002" y="558349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Apparent Competition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732762" y="648866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Chase and </a:t>
            </a:r>
            <a:r>
              <a:rPr lang="en-US" dirty="0" err="1" smtClean="0"/>
              <a:t>Leibold</a:t>
            </a:r>
            <a:r>
              <a:rPr lang="en-US" dirty="0" smtClean="0"/>
              <a:t> 2003</a:t>
            </a:r>
            <a:endParaRPr lang="en-US" dirty="0"/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1216095" y="3966627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>
            <a:off x="1407158" y="4355070"/>
            <a:ext cx="2016108" cy="17272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Text Box 36"/>
          <p:cNvSpPr txBox="1">
            <a:spLocks noChangeArrowheads="1"/>
          </p:cNvSpPr>
          <p:nvPr/>
        </p:nvSpPr>
        <p:spPr bwMode="auto">
          <a:xfrm>
            <a:off x="1538357" y="6100227"/>
            <a:ext cx="1354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Resource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5" name="Text Box 37"/>
          <p:cNvSpPr txBox="1">
            <a:spLocks noChangeArrowheads="1"/>
          </p:cNvSpPr>
          <p:nvPr/>
        </p:nvSpPr>
        <p:spPr bwMode="auto">
          <a:xfrm rot="-5400000">
            <a:off x="334134" y="4934972"/>
            <a:ext cx="12394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Predator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V="1">
            <a:off x="1873393" y="3985475"/>
            <a:ext cx="1019821" cy="209679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>
          <a:xfrm rot="1910712">
            <a:off x="2199001" y="5357458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8285" y="3616144"/>
            <a:ext cx="204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Keystone Predation</a:t>
            </a:r>
            <a:endParaRPr lang="en-US" b="1" dirty="0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055642" y="3989964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H="1">
            <a:off x="5246705" y="4378407"/>
            <a:ext cx="2016108" cy="17272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5377904" y="6123564"/>
            <a:ext cx="1354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Resource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 rot="-5400000">
            <a:off x="3702495" y="4997069"/>
            <a:ext cx="19452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Disturbance/ E </a:t>
            </a:r>
            <a:r>
              <a:rPr lang="en-US" sz="2000" b="1" dirty="0" err="1" smtClean="0">
                <a:latin typeface="Arial" pitchFamily="34" charset="0"/>
                <a:ea typeface="MS PGothic" pitchFamily="34" charset="-128"/>
              </a:rPr>
              <a:t>nv</a:t>
            </a:r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. variation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 flipV="1">
            <a:off x="5712940" y="4008812"/>
            <a:ext cx="1019821" cy="209679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19312" y="5252678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27832" y="3639481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Disturbance/variation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21257" y="118127"/>
            <a:ext cx="728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Fundamental Principle of Coexistence: Linked trade-offs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522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7" grpId="0" animBg="1"/>
      <p:bldP spid="19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295400" y="1752600"/>
            <a:ext cx="6454777" cy="43617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4" name="Text Box 37"/>
          <p:cNvSpPr txBox="1">
            <a:spLocks noChangeArrowheads="1"/>
          </p:cNvSpPr>
          <p:nvPr/>
        </p:nvSpPr>
        <p:spPr bwMode="auto">
          <a:xfrm rot="-5400000">
            <a:off x="298450" y="339206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978633" y="3200400"/>
            <a:ext cx="3604094" cy="2057402"/>
            <a:chOff x="2132072" y="2339975"/>
            <a:chExt cx="2058928" cy="1394375"/>
          </a:xfrm>
        </p:grpSpPr>
        <p:sp>
          <p:nvSpPr>
            <p:cNvPr id="6" name="Line 26"/>
            <p:cNvSpPr>
              <a:spLocks noChangeShapeType="1"/>
            </p:cNvSpPr>
            <p:nvPr/>
          </p:nvSpPr>
          <p:spPr bwMode="auto">
            <a:xfrm flipH="1">
              <a:off x="2132072" y="2339975"/>
              <a:ext cx="1876" cy="139382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6"/>
            <p:cNvSpPr>
              <a:spLocks noChangeShapeType="1"/>
            </p:cNvSpPr>
            <p:nvPr/>
          </p:nvSpPr>
          <p:spPr bwMode="auto">
            <a:xfrm flipH="1">
              <a:off x="2132072" y="3734350"/>
              <a:ext cx="205892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3700462" y="614449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67000" y="3590501"/>
            <a:ext cx="3175000" cy="2142081"/>
            <a:chOff x="2495158" y="2346254"/>
            <a:chExt cx="1727200" cy="1870145"/>
          </a:xfrm>
        </p:grpSpPr>
        <p:sp>
          <p:nvSpPr>
            <p:cNvPr id="10" name="Line 26"/>
            <p:cNvSpPr>
              <a:spLocks noChangeShapeType="1"/>
            </p:cNvSpPr>
            <p:nvPr/>
          </p:nvSpPr>
          <p:spPr bwMode="auto">
            <a:xfrm flipH="1">
              <a:off x="2495158" y="2346254"/>
              <a:ext cx="1876" cy="187014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 flipH="1">
              <a:off x="2497034" y="4210118"/>
              <a:ext cx="1725324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9922" y="315218"/>
            <a:ext cx="8457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Species can’t be too similar……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….but, they also can’t be too different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>
            <a:off x="2670449" y="1752600"/>
            <a:ext cx="5079728" cy="348278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Possible Coexistence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54647" y="1752600"/>
            <a:ext cx="3366953" cy="218086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Possible Coexistence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7146" y="1392436"/>
            <a:ext cx="7559675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r>
              <a:rPr lang="en-US" sz="2800" b="1" dirty="0" err="1" smtClean="0"/>
              <a:t>Chesson’s</a:t>
            </a:r>
            <a:r>
              <a:rPr lang="en-US" sz="2800" b="1" dirty="0" smtClean="0"/>
              <a:t> </a:t>
            </a:r>
            <a:r>
              <a:rPr lang="en-US" sz="2800" b="1" dirty="0" smtClean="0"/>
              <a:t>(2000)  General Theory of Coexistence</a:t>
            </a:r>
          </a:p>
          <a:p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Coexistence depends on the ratios of:</a:t>
            </a:r>
          </a:p>
          <a:p>
            <a:endParaRPr lang="en-US" sz="2800" b="1" dirty="0"/>
          </a:p>
          <a:p>
            <a:r>
              <a:rPr lang="en-US" sz="2800" b="1" dirty="0" smtClean="0">
                <a:sym typeface="Wingdings" pitchFamily="2" charset="2"/>
              </a:rPr>
              <a:t></a:t>
            </a:r>
            <a:r>
              <a:rPr lang="en-US" sz="2800" b="1" dirty="0" smtClean="0">
                <a:solidFill>
                  <a:srgbClr val="0070C0"/>
                </a:solidFill>
              </a:rPr>
              <a:t>Stabilizing</a:t>
            </a:r>
            <a:r>
              <a:rPr lang="en-US" sz="2800" b="1" dirty="0" smtClean="0"/>
              <a:t> Mechanisms</a:t>
            </a:r>
            <a:r>
              <a:rPr lang="en-US" sz="2800" b="1" dirty="0">
                <a:sym typeface="Wingdings" pitchFamily="2" charset="2"/>
              </a:rPr>
              <a:t> </a:t>
            </a:r>
            <a:r>
              <a:rPr lang="en-US" sz="2800" b="1" dirty="0" smtClean="0">
                <a:sym typeface="Wingdings" pitchFamily="2" charset="2"/>
              </a:rPr>
              <a:t>(Can’t be too similar)</a:t>
            </a:r>
          </a:p>
          <a:p>
            <a:endParaRPr lang="en-US" sz="2800" b="1" dirty="0">
              <a:sym typeface="Wingdings" pitchFamily="2" charset="2"/>
            </a:endParaRPr>
          </a:p>
          <a:p>
            <a:r>
              <a:rPr lang="en-US" sz="2800" b="1" dirty="0" smtClean="0">
                <a:sym typeface="Wingdings" pitchFamily="2" charset="2"/>
              </a:rPr>
              <a:t></a:t>
            </a:r>
            <a:r>
              <a:rPr lang="en-US" sz="2800" b="1" dirty="0" smtClean="0">
                <a:solidFill>
                  <a:srgbClr val="008000"/>
                </a:solidFill>
                <a:sym typeface="Wingdings" pitchFamily="2" charset="2"/>
              </a:rPr>
              <a:t>Equalizing</a:t>
            </a:r>
            <a:r>
              <a:rPr lang="en-US" sz="2800" b="1" dirty="0" smtClean="0">
                <a:sym typeface="Wingdings" pitchFamily="2" charset="2"/>
              </a:rPr>
              <a:t> Mechanisms (Can’t be too different)</a:t>
            </a:r>
            <a:br>
              <a:rPr lang="en-US" sz="2800" b="1" dirty="0" smtClean="0">
                <a:sym typeface="Wingdings" pitchFamily="2" charset="2"/>
              </a:rPr>
            </a:br>
            <a:endParaRPr lang="en-US" sz="2800" b="1" dirty="0" smtClean="0">
              <a:sym typeface="Wingdings" pitchFamily="2" charset="2"/>
            </a:endParaRPr>
          </a:p>
          <a:p>
            <a:endParaRPr lang="en-US" sz="2800" b="1" dirty="0" smtClean="0">
              <a:sym typeface="Wingdings" pitchFamily="2" charset="2"/>
            </a:endParaRPr>
          </a:p>
          <a:p>
            <a:r>
              <a:rPr lang="en-US" sz="2800" b="1" dirty="0" smtClean="0"/>
              <a:t>	Modern Coexistence Theory (MCT)</a:t>
            </a:r>
            <a:endParaRPr lang="en-US" sz="2800" b="1" dirty="0"/>
          </a:p>
        </p:txBody>
      </p:sp>
      <p:sp>
        <p:nvSpPr>
          <p:cNvPr id="3" name="Right Arrow 2"/>
          <p:cNvSpPr/>
          <p:nvPr/>
        </p:nvSpPr>
        <p:spPr>
          <a:xfrm>
            <a:off x="876300" y="6144494"/>
            <a:ext cx="838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9122E-6 L 0.18472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-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37309E-6 L 0.0033 -0.19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970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807" y="3299422"/>
            <a:ext cx="2201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Allen et al. 2002 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4929" y="71735"/>
            <a:ext cx="634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Niches </a:t>
            </a:r>
            <a:r>
              <a:rPr lang="en-US" sz="2400" b="1" dirty="0" smtClean="0"/>
              <a:t>at </a:t>
            </a:r>
            <a:r>
              <a:rPr lang="en-US" sz="2400" b="1" dirty="0"/>
              <a:t>the forefront of biodiversity studies…..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70554" y="3251296"/>
            <a:ext cx="2445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Harpole </a:t>
            </a:r>
            <a:r>
              <a:rPr lang="en-US" sz="1600" dirty="0" smtClean="0"/>
              <a:t>et al. 2016, Nature</a:t>
            </a:r>
            <a:endParaRPr lang="en-US" sz="16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2" r="63895"/>
          <a:stretch/>
        </p:blipFill>
        <p:spPr bwMode="auto">
          <a:xfrm>
            <a:off x="536808" y="3746542"/>
            <a:ext cx="2684031" cy="270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0515" y="6292334"/>
            <a:ext cx="1700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Passey</a:t>
            </a:r>
            <a:r>
              <a:rPr lang="en-US" sz="1600" dirty="0"/>
              <a:t> 2008 PNAS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1" t="19726" r="3445" b="46078"/>
          <a:stretch/>
        </p:blipFill>
        <p:spPr bwMode="auto">
          <a:xfrm>
            <a:off x="4523669" y="3655675"/>
            <a:ext cx="2967614" cy="288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1341" y="6325514"/>
            <a:ext cx="232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Allouche</a:t>
            </a:r>
            <a:r>
              <a:rPr lang="en-US" sz="1600" dirty="0"/>
              <a:t> et al. 2012 PNAS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78" y="-533399"/>
            <a:ext cx="3048221" cy="3821154"/>
            <a:chOff x="253330" y="-346803"/>
            <a:chExt cx="1619249" cy="2440887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6" r="46154" b="53125"/>
            <a:stretch/>
          </p:blipFill>
          <p:spPr bwMode="auto">
            <a:xfrm>
              <a:off x="419100" y="533400"/>
              <a:ext cx="1434429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4" t="95148" r="22520"/>
            <a:stretch/>
          </p:blipFill>
          <p:spPr bwMode="auto">
            <a:xfrm>
              <a:off x="524298" y="1945222"/>
              <a:ext cx="1348281" cy="1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53" b="22873"/>
            <a:stretch/>
          </p:blipFill>
          <p:spPr bwMode="auto">
            <a:xfrm>
              <a:off x="253330" y="-346803"/>
              <a:ext cx="165770" cy="2366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69696"/>
          <a:stretch/>
        </p:blipFill>
        <p:spPr>
          <a:xfrm>
            <a:off x="4566519" y="892040"/>
            <a:ext cx="2008070" cy="22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2500"/>
          <a:stretch/>
        </p:blipFill>
        <p:spPr>
          <a:xfrm>
            <a:off x="1524000" y="723026"/>
            <a:ext cx="4343400" cy="6115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2200" y="624840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Gause</a:t>
            </a:r>
            <a:r>
              <a:rPr lang="en-US" dirty="0"/>
              <a:t> 1934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 classic coexistence stories had a spatial component</a:t>
            </a:r>
          </a:p>
        </p:txBody>
      </p:sp>
    </p:spTree>
    <p:extLst>
      <p:ext uri="{BB962C8B-B14F-4D97-AF65-F5344CB8AC3E}">
        <p14:creationId xmlns:p14="http://schemas.microsoft.com/office/powerpoint/2010/main" val="36362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7500"/>
          <a:stretch/>
        </p:blipFill>
        <p:spPr>
          <a:xfrm>
            <a:off x="2362200" y="533400"/>
            <a:ext cx="4800600" cy="611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 classic coexistence stories had a spatial component</a:t>
            </a:r>
          </a:p>
        </p:txBody>
      </p:sp>
    </p:spTree>
    <p:extLst>
      <p:ext uri="{BB962C8B-B14F-4D97-AF65-F5344CB8AC3E}">
        <p14:creationId xmlns:p14="http://schemas.microsoft.com/office/powerpoint/2010/main" val="32993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8777"/>
          <a:stretch/>
        </p:blipFill>
        <p:spPr>
          <a:xfrm>
            <a:off x="0" y="1981200"/>
            <a:ext cx="3429000" cy="3315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Even classic coexistence stories had a spatial component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593" t="44362" r="51399"/>
          <a:stretch/>
        </p:blipFill>
        <p:spPr>
          <a:xfrm rot="2168816">
            <a:off x="147191" y="4306228"/>
            <a:ext cx="1097436" cy="1373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361"/>
          <a:stretch/>
        </p:blipFill>
        <p:spPr>
          <a:xfrm>
            <a:off x="4431854" y="2175231"/>
            <a:ext cx="3488607" cy="3626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593" t="44362" r="51399"/>
          <a:stretch/>
        </p:blipFill>
        <p:spPr>
          <a:xfrm rot="13298859">
            <a:off x="2162199" y="1156511"/>
            <a:ext cx="1828800" cy="2289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6995" t="33534"/>
          <a:stretch/>
        </p:blipFill>
        <p:spPr>
          <a:xfrm>
            <a:off x="7086600" y="914400"/>
            <a:ext cx="1625051" cy="1620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2361" b="45169"/>
          <a:stretch/>
        </p:blipFill>
        <p:spPr>
          <a:xfrm>
            <a:off x="3286972" y="5386429"/>
            <a:ext cx="2345607" cy="13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27" name="Picture 15" descr="Page 377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58" y="3440655"/>
            <a:ext cx="4191000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8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3"/>
          <a:stretch>
            <a:fillRect/>
          </a:stretch>
        </p:blipFill>
        <p:spPr bwMode="auto">
          <a:xfrm>
            <a:off x="0" y="3352800"/>
            <a:ext cx="45497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21" name="Picture 9" descr="51AW0R2A7J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04" y="1371600"/>
            <a:ext cx="2066329" cy="236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 descr="i0006-3568-53-11-1032-f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3" y="1051357"/>
            <a:ext cx="12334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6" name="Picture 14" descr="220px-Robert_MacArth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67" y="1043475"/>
            <a:ext cx="1735137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30" name="Text Box 18"/>
          <p:cNvSpPr txBox="1">
            <a:spLocks noChangeArrowheads="1"/>
          </p:cNvSpPr>
          <p:nvPr/>
        </p:nvSpPr>
        <p:spPr bwMode="auto">
          <a:xfrm>
            <a:off x="1066800" y="4038600"/>
            <a:ext cx="33528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00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>
                <a:solidFill>
                  <a:srgbClr val="006600"/>
                </a:solidFill>
              </a:rPr>
              <a:t>Original Resource Ratio Model</a:t>
            </a:r>
          </a:p>
          <a:p>
            <a:r>
              <a:rPr lang="en-US" b="0">
                <a:solidFill>
                  <a:srgbClr val="006600"/>
                </a:solidFill>
              </a:rPr>
              <a:t>Basis for Niche Theory</a:t>
            </a:r>
          </a:p>
        </p:txBody>
      </p:sp>
      <p:sp>
        <p:nvSpPr>
          <p:cNvPr id="115735" name="Text Box 23"/>
          <p:cNvSpPr txBox="1">
            <a:spLocks noChangeArrowheads="1"/>
          </p:cNvSpPr>
          <p:nvPr/>
        </p:nvSpPr>
        <p:spPr bwMode="auto">
          <a:xfrm>
            <a:off x="5410200" y="4038600"/>
            <a:ext cx="35052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>
                <a:solidFill>
                  <a:srgbClr val="990000"/>
                </a:solidFill>
                <a:sym typeface="Wingdings" pitchFamily="2" charset="2"/>
              </a:rPr>
              <a:t>Theory of Island Biogeography:</a:t>
            </a:r>
          </a:p>
          <a:p>
            <a:r>
              <a:rPr lang="en-US" b="0">
                <a:solidFill>
                  <a:srgbClr val="990000"/>
                </a:solidFill>
                <a:sym typeface="Wingdings" pitchFamily="2" charset="2"/>
              </a:rPr>
              <a:t>Basis for Neutral Theory</a:t>
            </a:r>
            <a:endParaRPr lang="en-US" b="0">
              <a:solidFill>
                <a:srgbClr val="99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758" y="2911707"/>
            <a:ext cx="18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perspective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2124" y="2976561"/>
            <a:ext cx="226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Regional perspective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127" y="109127"/>
            <a:ext cx="743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“MacArthur’s Paradox” and the </a:t>
            </a:r>
            <a:r>
              <a:rPr lang="en-US" sz="28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Metacommunity</a:t>
            </a:r>
            <a:endParaRPr lang="en-US" sz="28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0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7" name="Text Box 9"/>
          <p:cNvSpPr txBox="1">
            <a:spLocks noChangeArrowheads="1"/>
          </p:cNvSpPr>
          <p:nvPr/>
        </p:nvSpPr>
        <p:spPr bwMode="auto">
          <a:xfrm>
            <a:off x="381000" y="6248400"/>
            <a:ext cx="300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/>
              <a:t>MacArthur and Wilson 1963</a:t>
            </a:r>
          </a:p>
        </p:txBody>
      </p:sp>
      <p:pic>
        <p:nvPicPr>
          <p:cNvPr id="135181" name="Picture 13" descr="Page 375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" y="1149733"/>
            <a:ext cx="5458099" cy="301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82" name="Oval 14"/>
          <p:cNvSpPr>
            <a:spLocks noChangeArrowheads="1"/>
          </p:cNvSpPr>
          <p:nvPr/>
        </p:nvSpPr>
        <p:spPr bwMode="auto">
          <a:xfrm rot="20121542">
            <a:off x="1196517" y="2761909"/>
            <a:ext cx="2051960" cy="61615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3" name="Oval 15"/>
          <p:cNvSpPr>
            <a:spLocks noChangeArrowheads="1"/>
          </p:cNvSpPr>
          <p:nvPr/>
        </p:nvSpPr>
        <p:spPr bwMode="auto">
          <a:xfrm rot="21044161">
            <a:off x="2592391" y="1833740"/>
            <a:ext cx="1584318" cy="599722"/>
          </a:xfrm>
          <a:prstGeom prst="ellips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5185" name="Picture 17" descr="ang-thong-archipela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8140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302205" y="209325"/>
            <a:ext cx="66979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8000"/>
                </a:solidFill>
              </a:rPr>
              <a:t>The role of space…</a:t>
            </a:r>
            <a:endParaRPr lang="en-US" sz="3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4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14" name="Picture 18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0" y="640080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914400" y="228600"/>
            <a:ext cx="725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</p:spTree>
    <p:extLst>
      <p:ext uri="{BB962C8B-B14F-4D97-AF65-F5344CB8AC3E}">
        <p14:creationId xmlns:p14="http://schemas.microsoft.com/office/powerpoint/2010/main" val="400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22325" y="46593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17525" y="45069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149225"/>
            <a:ext cx="813209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Unified Neutral Theory: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A successful, if not simplistic, </a:t>
            </a:r>
            <a:r>
              <a:rPr lang="en-US" sz="2800" b="1" dirty="0" err="1">
                <a:solidFill>
                  <a:schemeClr val="accent2"/>
                </a:solidFill>
              </a:rPr>
              <a:t>metacommunity</a:t>
            </a:r>
            <a:r>
              <a:rPr lang="en-US" sz="2800" b="1" dirty="0">
                <a:solidFill>
                  <a:schemeClr val="accent2"/>
                </a:solidFill>
              </a:rPr>
              <a:t> theory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77368" y="1917938"/>
            <a:ext cx="5562600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Are species everywhere they could be?</a:t>
            </a:r>
          </a:p>
          <a:p>
            <a:pPr algn="l"/>
            <a:r>
              <a:rPr lang="en-US" sz="2400" b="1" dirty="0"/>
              <a:t>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What regulates species commonness and rarity?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Are communities stable or ever-changing through time?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5238156"/>
            <a:ext cx="9448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800" b="1" dirty="0">
                <a:solidFill>
                  <a:srgbClr val="FF0000"/>
                </a:solidFill>
              </a:rPr>
              <a:t>‘Neutral Theory’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provided an alternative framework to more traditional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‘Niche Theory’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that appeared to predict a number of commonly observed patterns in nature</a:t>
            </a:r>
          </a:p>
        </p:txBody>
      </p:sp>
      <p:pic>
        <p:nvPicPr>
          <p:cNvPr id="7" name="Picture 7" descr="k7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44992"/>
            <a:ext cx="2409387" cy="37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52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304800"/>
            <a:ext cx="29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tests of neutral theory </a:t>
            </a:r>
            <a:endParaRPr lang="en-US" dirty="0"/>
          </a:p>
        </p:txBody>
      </p:sp>
      <p:pic>
        <p:nvPicPr>
          <p:cNvPr id="3" name="Picture 32" descr="BRR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505200"/>
            <a:ext cx="23050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4"/>
          <p:cNvSpPr txBox="1">
            <a:spLocks noChangeArrowheads="1"/>
          </p:cNvSpPr>
          <p:nvPr/>
        </p:nvSpPr>
        <p:spPr bwMode="auto">
          <a:xfrm>
            <a:off x="3886200" y="533400"/>
            <a:ext cx="3951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</a:rPr>
              <a:t>50 ha on Barro Colorado Island</a:t>
            </a:r>
          </a:p>
        </p:txBody>
      </p:sp>
      <p:pic>
        <p:nvPicPr>
          <p:cNvPr id="5" name="Picture 35" descr="zsmf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50000" r="6897"/>
          <a:stretch>
            <a:fillRect/>
          </a:stretch>
        </p:blipFill>
        <p:spPr bwMode="auto">
          <a:xfrm>
            <a:off x="3276600" y="990600"/>
            <a:ext cx="5867400" cy="25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315200" y="2084388"/>
            <a:ext cx="15890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/>
              <a:t>McGill 2003, Nature</a:t>
            </a: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1355725" y="36513"/>
            <a:ext cx="583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Tests with </a:t>
            </a:r>
            <a:r>
              <a:rPr lang="en-US" b="1">
                <a:solidFill>
                  <a:srgbClr val="009900"/>
                </a:solidFill>
              </a:rPr>
              <a:t>Species Abundance Distributions</a:t>
            </a:r>
            <a:r>
              <a:rPr lang="en-US" b="1"/>
              <a:t> (SADs)</a:t>
            </a:r>
          </a:p>
        </p:txBody>
      </p:sp>
      <p:sp>
        <p:nvSpPr>
          <p:cNvPr id="8" name="AutoShape 39"/>
          <p:cNvSpPr>
            <a:spLocks noChangeAspect="1" noChangeArrowheads="1" noTextEdit="1"/>
          </p:cNvSpPr>
          <p:nvPr/>
        </p:nvSpPr>
        <p:spPr bwMode="auto">
          <a:xfrm>
            <a:off x="3694113" y="3541713"/>
            <a:ext cx="40386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3541713"/>
            <a:ext cx="4037012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41"/>
          <p:cNvSpPr>
            <a:spLocks noEditPoints="1"/>
          </p:cNvSpPr>
          <p:nvPr/>
        </p:nvSpPr>
        <p:spPr bwMode="auto">
          <a:xfrm>
            <a:off x="5827713" y="3770313"/>
            <a:ext cx="685800" cy="304800"/>
          </a:xfrm>
          <a:custGeom>
            <a:avLst/>
            <a:gdLst>
              <a:gd name="T0" fmla="*/ 644 w 645"/>
              <a:gd name="T1" fmla="*/ 10 h 566"/>
              <a:gd name="T2" fmla="*/ 53 w 645"/>
              <a:gd name="T3" fmla="*/ 526 h 566"/>
              <a:gd name="T4" fmla="*/ 51 w 645"/>
              <a:gd name="T5" fmla="*/ 527 h 566"/>
              <a:gd name="T6" fmla="*/ 49 w 645"/>
              <a:gd name="T7" fmla="*/ 527 h 566"/>
              <a:gd name="T8" fmla="*/ 48 w 645"/>
              <a:gd name="T9" fmla="*/ 527 h 566"/>
              <a:gd name="T10" fmla="*/ 46 w 645"/>
              <a:gd name="T11" fmla="*/ 526 h 566"/>
              <a:gd name="T12" fmla="*/ 45 w 645"/>
              <a:gd name="T13" fmla="*/ 524 h 566"/>
              <a:gd name="T14" fmla="*/ 45 w 645"/>
              <a:gd name="T15" fmla="*/ 522 h 566"/>
              <a:gd name="T16" fmla="*/ 45 w 645"/>
              <a:gd name="T17" fmla="*/ 521 h 566"/>
              <a:gd name="T18" fmla="*/ 46 w 645"/>
              <a:gd name="T19" fmla="*/ 519 h 566"/>
              <a:gd name="T20" fmla="*/ 637 w 645"/>
              <a:gd name="T21" fmla="*/ 2 h 566"/>
              <a:gd name="T22" fmla="*/ 639 w 645"/>
              <a:gd name="T23" fmla="*/ 0 h 566"/>
              <a:gd name="T24" fmla="*/ 641 w 645"/>
              <a:gd name="T25" fmla="*/ 0 h 566"/>
              <a:gd name="T26" fmla="*/ 642 w 645"/>
              <a:gd name="T27" fmla="*/ 2 h 566"/>
              <a:gd name="T28" fmla="*/ 644 w 645"/>
              <a:gd name="T29" fmla="*/ 2 h 566"/>
              <a:gd name="T30" fmla="*/ 645 w 645"/>
              <a:gd name="T31" fmla="*/ 3 h 566"/>
              <a:gd name="T32" fmla="*/ 645 w 645"/>
              <a:gd name="T33" fmla="*/ 6 h 566"/>
              <a:gd name="T34" fmla="*/ 644 w 645"/>
              <a:gd name="T35" fmla="*/ 8 h 566"/>
              <a:gd name="T36" fmla="*/ 644 w 645"/>
              <a:gd name="T37" fmla="*/ 10 h 566"/>
              <a:gd name="T38" fmla="*/ 644 w 645"/>
              <a:gd name="T39" fmla="*/ 10 h 566"/>
              <a:gd name="T40" fmla="*/ 86 w 645"/>
              <a:gd name="T41" fmla="*/ 543 h 566"/>
              <a:gd name="T42" fmla="*/ 0 w 645"/>
              <a:gd name="T43" fmla="*/ 566 h 566"/>
              <a:gd name="T44" fmla="*/ 33 w 645"/>
              <a:gd name="T45" fmla="*/ 484 h 566"/>
              <a:gd name="T46" fmla="*/ 86 w 645"/>
              <a:gd name="T47" fmla="*/ 543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45" h="566">
                <a:moveTo>
                  <a:pt x="644" y="10"/>
                </a:moveTo>
                <a:lnTo>
                  <a:pt x="53" y="526"/>
                </a:lnTo>
                <a:lnTo>
                  <a:pt x="51" y="527"/>
                </a:lnTo>
                <a:lnTo>
                  <a:pt x="49" y="527"/>
                </a:lnTo>
                <a:lnTo>
                  <a:pt x="48" y="527"/>
                </a:lnTo>
                <a:lnTo>
                  <a:pt x="46" y="526"/>
                </a:lnTo>
                <a:lnTo>
                  <a:pt x="45" y="524"/>
                </a:lnTo>
                <a:lnTo>
                  <a:pt x="45" y="522"/>
                </a:lnTo>
                <a:lnTo>
                  <a:pt x="45" y="521"/>
                </a:lnTo>
                <a:lnTo>
                  <a:pt x="46" y="519"/>
                </a:lnTo>
                <a:lnTo>
                  <a:pt x="637" y="2"/>
                </a:lnTo>
                <a:lnTo>
                  <a:pt x="639" y="0"/>
                </a:lnTo>
                <a:lnTo>
                  <a:pt x="641" y="0"/>
                </a:lnTo>
                <a:lnTo>
                  <a:pt x="642" y="2"/>
                </a:lnTo>
                <a:lnTo>
                  <a:pt x="644" y="2"/>
                </a:lnTo>
                <a:lnTo>
                  <a:pt x="645" y="3"/>
                </a:lnTo>
                <a:lnTo>
                  <a:pt x="645" y="6"/>
                </a:lnTo>
                <a:lnTo>
                  <a:pt x="644" y="8"/>
                </a:lnTo>
                <a:lnTo>
                  <a:pt x="644" y="10"/>
                </a:lnTo>
                <a:lnTo>
                  <a:pt x="644" y="10"/>
                </a:lnTo>
                <a:close/>
                <a:moveTo>
                  <a:pt x="86" y="543"/>
                </a:moveTo>
                <a:lnTo>
                  <a:pt x="0" y="566"/>
                </a:lnTo>
                <a:lnTo>
                  <a:pt x="33" y="484"/>
                </a:lnTo>
                <a:lnTo>
                  <a:pt x="86" y="543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42"/>
          <p:cNvSpPr>
            <a:spLocks noChangeArrowheads="1"/>
          </p:cNvSpPr>
          <p:nvPr/>
        </p:nvSpPr>
        <p:spPr bwMode="auto">
          <a:xfrm>
            <a:off x="6589713" y="3617913"/>
            <a:ext cx="4016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b="1">
                <a:solidFill>
                  <a:srgbClr val="000000"/>
                </a:solidFill>
              </a:rPr>
              <a:t>ZSM</a:t>
            </a:r>
            <a:endParaRPr lang="en-US" b="1"/>
          </a:p>
        </p:txBody>
      </p:sp>
      <p:sp>
        <p:nvSpPr>
          <p:cNvPr id="12" name="Freeform 43"/>
          <p:cNvSpPr>
            <a:spLocks noEditPoints="1"/>
          </p:cNvSpPr>
          <p:nvPr/>
        </p:nvSpPr>
        <p:spPr bwMode="auto">
          <a:xfrm>
            <a:off x="4684713" y="4379913"/>
            <a:ext cx="471487" cy="431800"/>
          </a:xfrm>
          <a:custGeom>
            <a:avLst/>
            <a:gdLst>
              <a:gd name="T0" fmla="*/ 10 w 487"/>
              <a:gd name="T1" fmla="*/ 2 h 405"/>
              <a:gd name="T2" fmla="*/ 439 w 487"/>
              <a:gd name="T3" fmla="*/ 359 h 405"/>
              <a:gd name="T4" fmla="*/ 439 w 487"/>
              <a:gd name="T5" fmla="*/ 361 h 405"/>
              <a:gd name="T6" fmla="*/ 441 w 487"/>
              <a:gd name="T7" fmla="*/ 362 h 405"/>
              <a:gd name="T8" fmla="*/ 441 w 487"/>
              <a:gd name="T9" fmla="*/ 365 h 405"/>
              <a:gd name="T10" fmla="*/ 439 w 487"/>
              <a:gd name="T11" fmla="*/ 367 h 405"/>
              <a:gd name="T12" fmla="*/ 438 w 487"/>
              <a:gd name="T13" fmla="*/ 367 h 405"/>
              <a:gd name="T14" fmla="*/ 436 w 487"/>
              <a:gd name="T15" fmla="*/ 369 h 405"/>
              <a:gd name="T16" fmla="*/ 434 w 487"/>
              <a:gd name="T17" fmla="*/ 369 h 405"/>
              <a:gd name="T18" fmla="*/ 433 w 487"/>
              <a:gd name="T19" fmla="*/ 367 h 405"/>
              <a:gd name="T20" fmla="*/ 4 w 487"/>
              <a:gd name="T21" fmla="*/ 10 h 405"/>
              <a:gd name="T22" fmla="*/ 2 w 487"/>
              <a:gd name="T23" fmla="*/ 8 h 405"/>
              <a:gd name="T24" fmla="*/ 0 w 487"/>
              <a:gd name="T25" fmla="*/ 6 h 405"/>
              <a:gd name="T26" fmla="*/ 2 w 487"/>
              <a:gd name="T27" fmla="*/ 3 h 405"/>
              <a:gd name="T28" fmla="*/ 2 w 487"/>
              <a:gd name="T29" fmla="*/ 2 h 405"/>
              <a:gd name="T30" fmla="*/ 4 w 487"/>
              <a:gd name="T31" fmla="*/ 2 h 405"/>
              <a:gd name="T32" fmla="*/ 5 w 487"/>
              <a:gd name="T33" fmla="*/ 0 h 405"/>
              <a:gd name="T34" fmla="*/ 7 w 487"/>
              <a:gd name="T35" fmla="*/ 0 h 405"/>
              <a:gd name="T36" fmla="*/ 10 w 487"/>
              <a:gd name="T37" fmla="*/ 2 h 405"/>
              <a:gd name="T38" fmla="*/ 10 w 487"/>
              <a:gd name="T39" fmla="*/ 2 h 405"/>
              <a:gd name="T40" fmla="*/ 450 w 487"/>
              <a:gd name="T41" fmla="*/ 324 h 405"/>
              <a:gd name="T42" fmla="*/ 487 w 487"/>
              <a:gd name="T43" fmla="*/ 405 h 405"/>
              <a:gd name="T44" fmla="*/ 399 w 487"/>
              <a:gd name="T45" fmla="*/ 386 h 405"/>
              <a:gd name="T46" fmla="*/ 450 w 487"/>
              <a:gd name="T47" fmla="*/ 324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7" h="405">
                <a:moveTo>
                  <a:pt x="10" y="2"/>
                </a:moveTo>
                <a:lnTo>
                  <a:pt x="439" y="359"/>
                </a:lnTo>
                <a:lnTo>
                  <a:pt x="439" y="361"/>
                </a:lnTo>
                <a:lnTo>
                  <a:pt x="441" y="362"/>
                </a:lnTo>
                <a:lnTo>
                  <a:pt x="441" y="365"/>
                </a:lnTo>
                <a:lnTo>
                  <a:pt x="439" y="367"/>
                </a:lnTo>
                <a:lnTo>
                  <a:pt x="438" y="367"/>
                </a:lnTo>
                <a:lnTo>
                  <a:pt x="436" y="369"/>
                </a:lnTo>
                <a:lnTo>
                  <a:pt x="434" y="369"/>
                </a:lnTo>
                <a:lnTo>
                  <a:pt x="433" y="367"/>
                </a:lnTo>
                <a:lnTo>
                  <a:pt x="4" y="10"/>
                </a:lnTo>
                <a:lnTo>
                  <a:pt x="2" y="8"/>
                </a:lnTo>
                <a:lnTo>
                  <a:pt x="0" y="6"/>
                </a:lnTo>
                <a:lnTo>
                  <a:pt x="2" y="3"/>
                </a:lnTo>
                <a:lnTo>
                  <a:pt x="2" y="2"/>
                </a:lnTo>
                <a:lnTo>
                  <a:pt x="4" y="2"/>
                </a:lnTo>
                <a:lnTo>
                  <a:pt x="5" y="0"/>
                </a:lnTo>
                <a:lnTo>
                  <a:pt x="7" y="0"/>
                </a:lnTo>
                <a:lnTo>
                  <a:pt x="10" y="2"/>
                </a:lnTo>
                <a:lnTo>
                  <a:pt x="10" y="2"/>
                </a:lnTo>
                <a:close/>
                <a:moveTo>
                  <a:pt x="450" y="324"/>
                </a:moveTo>
                <a:lnTo>
                  <a:pt x="487" y="405"/>
                </a:lnTo>
                <a:lnTo>
                  <a:pt x="399" y="386"/>
                </a:lnTo>
                <a:lnTo>
                  <a:pt x="450" y="324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4227513" y="4151313"/>
            <a:ext cx="9826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b="1">
                <a:solidFill>
                  <a:srgbClr val="000000"/>
                </a:solidFill>
              </a:rPr>
              <a:t>Lognormal</a:t>
            </a:r>
            <a:endParaRPr lang="en-US" b="1"/>
          </a:p>
        </p:txBody>
      </p:sp>
      <p:pic>
        <p:nvPicPr>
          <p:cNvPr id="14" name="Picture 48" descr="panama_blowouts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37626"/>
            <a:ext cx="2667000" cy="25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6513513" y="4227513"/>
            <a:ext cx="2020887" cy="274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dirty="0" err="1"/>
              <a:t>Volkov</a:t>
            </a:r>
            <a:r>
              <a:rPr lang="en-US" sz="1200" b="1" dirty="0"/>
              <a:t> et al. 2004, Nature</a:t>
            </a:r>
          </a:p>
        </p:txBody>
      </p:sp>
    </p:spTree>
    <p:extLst>
      <p:ext uri="{BB962C8B-B14F-4D97-AF65-F5344CB8AC3E}">
        <p14:creationId xmlns:p14="http://schemas.microsoft.com/office/powerpoint/2010/main" val="33639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304800"/>
            <a:ext cx="670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What influences spatial aggregation?  How do we quantify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38200"/>
            <a:ext cx="5588914" cy="59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69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37702"/>
            <a:ext cx="5312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Whittaker’s concept of </a:t>
            </a:r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3" y="1828800"/>
            <a:ext cx="810798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2003274"/>
            <a:ext cx="280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Siskiyou Mountains, Oregon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3352800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Santa Catalina Mountains, Arizona</a:t>
            </a:r>
          </a:p>
        </p:txBody>
      </p:sp>
      <p:cxnSp>
        <p:nvCxnSpPr>
          <p:cNvPr id="8" name="Straight Arrow Connector 7"/>
          <p:cNvCxnSpPr>
            <a:stCxn id="10" idx="2"/>
          </p:cNvCxnSpPr>
          <p:nvPr/>
        </p:nvCxnSpPr>
        <p:spPr>
          <a:xfrm>
            <a:off x="3865697" y="1822704"/>
            <a:ext cx="131896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30793" y="1422594"/>
            <a:ext cx="186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Low </a:t>
            </a:r>
            <a:r>
              <a:rPr lang="en-US" sz="2000" b="1" dirty="0">
                <a:solidFill>
                  <a:schemeClr val="accent1"/>
                </a:solidFill>
                <a:latin typeface="Symbol" panose="05050102010706020507" pitchFamily="18" charset="2"/>
              </a:rPr>
              <a:t>b</a:t>
            </a:r>
            <a:r>
              <a:rPr lang="en-US" sz="2000" b="1" dirty="0">
                <a:solidFill>
                  <a:schemeClr val="accent1"/>
                </a:solidFill>
              </a:rPr>
              <a:t>-diversity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0200" y="5477256"/>
            <a:ext cx="1916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High </a:t>
            </a:r>
            <a:r>
              <a:rPr lang="en-US" sz="2000" b="1" dirty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en-US" sz="2000" b="1" dirty="0">
                <a:solidFill>
                  <a:srgbClr val="FF0000"/>
                </a:solidFill>
              </a:rPr>
              <a:t>-diversity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62200" y="4948430"/>
            <a:ext cx="272603" cy="614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4299" y="6148072"/>
            <a:ext cx="5554726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 deterministic “niche-based” perspective</a:t>
            </a:r>
          </a:p>
        </p:txBody>
      </p:sp>
    </p:spTree>
    <p:extLst>
      <p:ext uri="{BB962C8B-B14F-4D97-AF65-F5344CB8AC3E}">
        <p14:creationId xmlns:p14="http://schemas.microsoft.com/office/powerpoint/2010/main" val="27352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 descr="https://thelifeofyourtime.files.wordpress.com/2012/08/dscf9211.jpg">
            <a:extLst>
              <a:ext uri="{FF2B5EF4-FFF2-40B4-BE49-F238E27FC236}">
                <a16:creationId xmlns:a16="http://schemas.microsoft.com/office/drawing/2014/main" id="{313306DF-AC42-49FD-AE5B-F4FCBC8C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7" y="1968962"/>
            <a:ext cx="3590065" cy="269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2">
            <a:extLst>
              <a:ext uri="{FF2B5EF4-FFF2-40B4-BE49-F238E27FC236}">
                <a16:creationId xmlns:a16="http://schemas.microsoft.com/office/drawing/2014/main" id="{8EC62B03-22BA-442B-AB1F-6AD53F39B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505" y="928068"/>
            <a:ext cx="4796698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1" b="1">
                <a:solidFill>
                  <a:schemeClr val="tx2"/>
                </a:solidFill>
              </a:rPr>
              <a:t>Just How Predictable are Communities? </a:t>
            </a:r>
          </a:p>
        </p:txBody>
      </p:sp>
      <p:pic>
        <p:nvPicPr>
          <p:cNvPr id="46084" name="Picture 18">
            <a:extLst>
              <a:ext uri="{FF2B5EF4-FFF2-40B4-BE49-F238E27FC236}">
                <a16:creationId xmlns:a16="http://schemas.microsoft.com/office/drawing/2014/main" id="{EDF4C4FF-ADDD-4523-82F0-208C9C7F1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9" t="31963"/>
          <a:stretch>
            <a:fillRect/>
          </a:stretch>
        </p:blipFill>
        <p:spPr bwMode="auto">
          <a:xfrm>
            <a:off x="358043" y="1425468"/>
            <a:ext cx="3586849" cy="60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2" descr="Botanical Gazette">
            <a:extLst>
              <a:ext uri="{FF2B5EF4-FFF2-40B4-BE49-F238E27FC236}">
                <a16:creationId xmlns:a16="http://schemas.microsoft.com/office/drawing/2014/main" id="{640E537C-C641-48D5-9220-4ABDCD49FE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9579" y="749047"/>
            <a:ext cx="229404" cy="22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78" tIns="34289" rIns="68578" bIns="34289"/>
          <a:lstStyle/>
          <a:p>
            <a:pPr>
              <a:defRPr/>
            </a:pPr>
            <a:endParaRPr lang="en-US" sz="825"/>
          </a:p>
        </p:txBody>
      </p:sp>
      <p:pic>
        <p:nvPicPr>
          <p:cNvPr id="46086" name="Picture 21">
            <a:extLst>
              <a:ext uri="{FF2B5EF4-FFF2-40B4-BE49-F238E27FC236}">
                <a16:creationId xmlns:a16="http://schemas.microsoft.com/office/drawing/2014/main" id="{AE3912D8-C0D0-40C1-909F-1899D301C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2" y="4420583"/>
            <a:ext cx="1038750" cy="1492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1">
            <a:extLst>
              <a:ext uri="{FF2B5EF4-FFF2-40B4-BE49-F238E27FC236}">
                <a16:creationId xmlns:a16="http://schemas.microsoft.com/office/drawing/2014/main" id="{2D9F1952-29D0-49F0-9B6C-0174B1C1D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39" y="2032209"/>
            <a:ext cx="4893594" cy="380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Box 1">
            <a:extLst>
              <a:ext uri="{FF2B5EF4-FFF2-40B4-BE49-F238E27FC236}">
                <a16:creationId xmlns:a16="http://schemas.microsoft.com/office/drawing/2014/main" id="{CC339174-B446-49DE-B265-B0FAF80AD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280" y="4749682"/>
            <a:ext cx="2962956" cy="10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621" b="1"/>
              <a:t>…Clements, Phillips, others</a:t>
            </a:r>
          </a:p>
          <a:p>
            <a:endParaRPr lang="en-US" altLang="en-US" sz="1621" b="1"/>
          </a:p>
          <a:p>
            <a:r>
              <a:rPr lang="en-US" altLang="en-US" sz="1621" b="1"/>
              <a:t>Climax communities and super-organisms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CCEB4-7D13-4E4D-9EC3-013530096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669" y="1604489"/>
            <a:ext cx="4528049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621" b="1"/>
              <a:t>… Tansley, Gleason, Cooper, Egler, others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B0346-56A6-4E9F-87A1-61F0D0ED2FC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56839" y="3753184"/>
            <a:ext cx="4893594" cy="840615"/>
          </a:xfrm>
          <a:prstGeom prst="rect">
            <a:avLst/>
          </a:prstGeom>
          <a:solidFill>
            <a:schemeClr val="bg1">
              <a:alpha val="6196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21" b="1">
                <a:solidFill>
                  <a:srgbClr val="7030A0"/>
                </a:solidFill>
              </a:rPr>
              <a:t>"The vegetation of an area is merely the resultant of …the fluctuating and fortuitous immigration of plants and an equally fluctuating and variable environment”</a:t>
            </a:r>
          </a:p>
        </p:txBody>
      </p:sp>
      <p:sp>
        <p:nvSpPr>
          <p:cNvPr id="45067" name="TextBox 4">
            <a:extLst>
              <a:ext uri="{FF2B5EF4-FFF2-40B4-BE49-F238E27FC236}">
                <a16:creationId xmlns:a16="http://schemas.microsoft.com/office/drawing/2014/main" id="{4CBCD7E1-94A5-4DF9-9381-DC308C29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123" y="5592259"/>
            <a:ext cx="862737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945" b="1"/>
              <a:t>Gleason 1926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Oval 4"/>
          <p:cNvSpPr>
            <a:spLocks noChangeArrowheads="1"/>
          </p:cNvSpPr>
          <p:nvPr/>
        </p:nvSpPr>
        <p:spPr bwMode="auto">
          <a:xfrm>
            <a:off x="6553200" y="1295400"/>
            <a:ext cx="1143000" cy="1219200"/>
          </a:xfrm>
          <a:prstGeom prst="ellipse">
            <a:avLst/>
          </a:prstGeom>
          <a:solidFill>
            <a:srgbClr val="003300">
              <a:alpha val="47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7391400" y="2362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Oval 8"/>
          <p:cNvSpPr>
            <a:spLocks noChangeArrowheads="1"/>
          </p:cNvSpPr>
          <p:nvPr/>
        </p:nvSpPr>
        <p:spPr bwMode="auto">
          <a:xfrm>
            <a:off x="5867400" y="2362200"/>
            <a:ext cx="1143000" cy="12192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228600" y="255886"/>
            <a:ext cx="8843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b="1" dirty="0"/>
              <a:t>Using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to Disentangle Niche vs. Drift/Dispersal Limitation </a:t>
            </a:r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0" y="3733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228600" y="192405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29" name="Line 21"/>
          <p:cNvSpPr>
            <a:spLocks noChangeShapeType="1"/>
          </p:cNvSpPr>
          <p:nvPr/>
        </p:nvSpPr>
        <p:spPr bwMode="auto">
          <a:xfrm flipV="1">
            <a:off x="1752600" y="22098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2320925" y="1768475"/>
            <a:ext cx="248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Species Sorting</a:t>
            </a:r>
          </a:p>
          <a:p>
            <a:r>
              <a:rPr lang="en-US" sz="2400">
                <a:solidFill>
                  <a:srgbClr val="0000CC"/>
                </a:solidFill>
              </a:rPr>
              <a:t>(Niche)</a:t>
            </a:r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228600" y="510540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37" name="Freeform 29"/>
          <p:cNvSpPr>
            <a:spLocks/>
          </p:cNvSpPr>
          <p:nvPr/>
        </p:nvSpPr>
        <p:spPr bwMode="auto">
          <a:xfrm>
            <a:off x="7753350" y="1847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8" name="Freeform 30"/>
          <p:cNvSpPr>
            <a:spLocks/>
          </p:cNvSpPr>
          <p:nvPr/>
        </p:nvSpPr>
        <p:spPr bwMode="auto">
          <a:xfrm rot="7934175">
            <a:off x="7010400" y="3124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9" name="Freeform 31"/>
          <p:cNvSpPr>
            <a:spLocks/>
          </p:cNvSpPr>
          <p:nvPr/>
        </p:nvSpPr>
        <p:spPr bwMode="auto">
          <a:xfrm rot="14544265">
            <a:off x="6172200" y="1828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79375" y="1103313"/>
            <a:ext cx="213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7994650" y="1524000"/>
            <a:ext cx="112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2" name="Oval 34"/>
          <p:cNvSpPr>
            <a:spLocks noChangeArrowheads="1"/>
          </p:cNvSpPr>
          <p:nvPr/>
        </p:nvSpPr>
        <p:spPr bwMode="auto">
          <a:xfrm>
            <a:off x="6553200" y="43434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3" name="Oval 35"/>
          <p:cNvSpPr>
            <a:spLocks noChangeArrowheads="1"/>
          </p:cNvSpPr>
          <p:nvPr/>
        </p:nvSpPr>
        <p:spPr bwMode="auto">
          <a:xfrm>
            <a:off x="7391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4" name="Oval 36"/>
          <p:cNvSpPr>
            <a:spLocks noChangeArrowheads="1"/>
          </p:cNvSpPr>
          <p:nvPr/>
        </p:nvSpPr>
        <p:spPr bwMode="auto">
          <a:xfrm>
            <a:off x="5867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5" name="Freeform 37"/>
          <p:cNvSpPr>
            <a:spLocks/>
          </p:cNvSpPr>
          <p:nvPr/>
        </p:nvSpPr>
        <p:spPr bwMode="auto">
          <a:xfrm>
            <a:off x="7753350" y="4895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6" name="Freeform 38"/>
          <p:cNvSpPr>
            <a:spLocks/>
          </p:cNvSpPr>
          <p:nvPr/>
        </p:nvSpPr>
        <p:spPr bwMode="auto">
          <a:xfrm rot="7934175">
            <a:off x="7010400" y="6172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7" name="Freeform 39"/>
          <p:cNvSpPr>
            <a:spLocks/>
          </p:cNvSpPr>
          <p:nvPr/>
        </p:nvSpPr>
        <p:spPr bwMode="auto">
          <a:xfrm rot="14544265">
            <a:off x="6172200" y="4876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8" name="Text Box 40"/>
          <p:cNvSpPr txBox="1">
            <a:spLocks noChangeArrowheads="1"/>
          </p:cNvSpPr>
          <p:nvPr/>
        </p:nvSpPr>
        <p:spPr bwMode="auto">
          <a:xfrm>
            <a:off x="7994650" y="4572000"/>
            <a:ext cx="112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9" name="Line 41"/>
          <p:cNvSpPr>
            <a:spLocks noChangeShapeType="1"/>
          </p:cNvSpPr>
          <p:nvPr/>
        </p:nvSpPr>
        <p:spPr bwMode="auto">
          <a:xfrm flipV="1">
            <a:off x="1752600" y="54102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50" name="Text Box 42"/>
          <p:cNvSpPr txBox="1">
            <a:spLocks noChangeArrowheads="1"/>
          </p:cNvSpPr>
          <p:nvPr/>
        </p:nvSpPr>
        <p:spPr bwMode="auto">
          <a:xfrm>
            <a:off x="1963738" y="4968875"/>
            <a:ext cx="3200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Stochastic assembly</a:t>
            </a:r>
          </a:p>
          <a:p>
            <a:r>
              <a:rPr lang="en-US" sz="2400">
                <a:solidFill>
                  <a:srgbClr val="0000CC"/>
                </a:solidFill>
              </a:rPr>
              <a:t>(Drift)</a:t>
            </a:r>
          </a:p>
        </p:txBody>
      </p:sp>
      <p:sp>
        <p:nvSpPr>
          <p:cNvPr id="94251" name="Text Box 43"/>
          <p:cNvSpPr txBox="1">
            <a:spLocks noChangeArrowheads="1"/>
          </p:cNvSpPr>
          <p:nvPr/>
        </p:nvSpPr>
        <p:spPr bwMode="auto">
          <a:xfrm>
            <a:off x="76200" y="4311650"/>
            <a:ext cx="213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52" name="Text Box 44"/>
          <p:cNvSpPr txBox="1">
            <a:spLocks noChangeArrowheads="1"/>
          </p:cNvSpPr>
          <p:nvPr/>
        </p:nvSpPr>
        <p:spPr bwMode="auto">
          <a:xfrm>
            <a:off x="6629400" y="173355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53" name="Text Box 45"/>
          <p:cNvSpPr txBox="1">
            <a:spLocks noChangeArrowheads="1"/>
          </p:cNvSpPr>
          <p:nvPr/>
        </p:nvSpPr>
        <p:spPr bwMode="auto">
          <a:xfrm>
            <a:off x="5924550" y="280035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  <p:sp>
        <p:nvSpPr>
          <p:cNvPr id="94254" name="Text Box 46"/>
          <p:cNvSpPr txBox="1">
            <a:spLocks noChangeArrowheads="1"/>
          </p:cNvSpPr>
          <p:nvPr/>
        </p:nvSpPr>
        <p:spPr bwMode="auto">
          <a:xfrm>
            <a:off x="7486650" y="2800350"/>
            <a:ext cx="97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8" name="Text Box 50"/>
          <p:cNvSpPr txBox="1">
            <a:spLocks noChangeArrowheads="1"/>
          </p:cNvSpPr>
          <p:nvPr/>
        </p:nvSpPr>
        <p:spPr bwMode="auto">
          <a:xfrm>
            <a:off x="7486650" y="5881688"/>
            <a:ext cx="97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9" name="Text Box 51"/>
          <p:cNvSpPr txBox="1">
            <a:spLocks noChangeArrowheads="1"/>
          </p:cNvSpPr>
          <p:nvPr/>
        </p:nvSpPr>
        <p:spPr bwMode="auto">
          <a:xfrm>
            <a:off x="6629400" y="4814888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60" name="Text Box 52"/>
          <p:cNvSpPr txBox="1">
            <a:spLocks noChangeArrowheads="1"/>
          </p:cNvSpPr>
          <p:nvPr/>
        </p:nvSpPr>
        <p:spPr bwMode="auto">
          <a:xfrm>
            <a:off x="6000750" y="588168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</p:spTree>
    <p:extLst>
      <p:ext uri="{BB962C8B-B14F-4D97-AF65-F5344CB8AC3E}">
        <p14:creationId xmlns:p14="http://schemas.microsoft.com/office/powerpoint/2010/main" val="12150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447800" y="1531938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447800" y="3976688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5011738" y="1531938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011738" y="3976688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1816100" y="3438525"/>
            <a:ext cx="1525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5380038" y="3438525"/>
            <a:ext cx="1525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1371600" y="5927725"/>
            <a:ext cx="2270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Environmental gradient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5045075" y="5943600"/>
            <a:ext cx="2270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Environmental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5011738" y="4587875"/>
            <a:ext cx="2081212" cy="110013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1447800" y="2020888"/>
            <a:ext cx="2081213" cy="12223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1447800" y="48768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5045075" y="25146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 rot="16200000">
            <a:off x="116484" y="3498334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1371600" y="1066800"/>
            <a:ext cx="20145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Neutral Model</a:t>
            </a:r>
            <a:endParaRPr lang="en-US" sz="240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5045075" y="1082675"/>
            <a:ext cx="1793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</a:rPr>
              <a:t>Niche Model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609600" y="300038"/>
            <a:ext cx="779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Space vs. environment: What can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tell us?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6934200" y="6477000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99"/>
                </a:solidFill>
              </a:rPr>
              <a:t>Chase et al. 2005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 rot="16200000">
            <a:off x="3864138" y="3294695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47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A0699439-37F0-4356-81E7-C3CDB4A7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3" y="1368653"/>
            <a:ext cx="5738316" cy="457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BFC4-D9E3-4E02-AC62-7D205706685B}"/>
              </a:ext>
            </a:extLst>
          </p:cNvPr>
          <p:cNvSpPr txBox="1"/>
          <p:nvPr/>
        </p:nvSpPr>
        <p:spPr>
          <a:xfrm>
            <a:off x="6943223" y="5698385"/>
            <a:ext cx="18159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i="1" dirty="0"/>
              <a:t>Condit et al. 2001 Science</a:t>
            </a:r>
          </a:p>
        </p:txBody>
      </p:sp>
      <p:sp>
        <p:nvSpPr>
          <p:cNvPr id="54276" name="TextBox 2">
            <a:extLst>
              <a:ext uri="{FF2B5EF4-FFF2-40B4-BE49-F238E27FC236}">
                <a16:creationId xmlns:a16="http://schemas.microsoft.com/office/drawing/2014/main" id="{873F3EB2-A19E-4326-A0BD-9C033C52F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356" y="862678"/>
            <a:ext cx="7929446" cy="3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91" b="1">
                <a:solidFill>
                  <a:srgbClr val="7030A0"/>
                </a:solidFill>
              </a:rPr>
              <a:t>Beta diversity in tropical forests: Lots of ‘unpredictability’ (i.e., drift)</a:t>
            </a:r>
          </a:p>
        </p:txBody>
      </p:sp>
      <p:pic>
        <p:nvPicPr>
          <p:cNvPr id="54277" name="Picture 2">
            <a:extLst>
              <a:ext uri="{FF2B5EF4-FFF2-40B4-BE49-F238E27FC236}">
                <a16:creationId xmlns:a16="http://schemas.microsoft.com/office/drawing/2014/main" id="{D734E7AA-3DB9-4CD9-B1AE-554622F3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85" y="1495147"/>
            <a:ext cx="4104616" cy="31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961" r="66423"/>
          <a:stretch/>
        </p:blipFill>
        <p:spPr>
          <a:xfrm>
            <a:off x="4800600" y="914400"/>
            <a:ext cx="3635611" cy="3510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925" t="-51436" r="67348" b="51436"/>
          <a:stretch/>
        </p:blipFill>
        <p:spPr>
          <a:xfrm>
            <a:off x="533400" y="-542925"/>
            <a:ext cx="3581400" cy="6910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724400"/>
            <a:ext cx="3217333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0549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73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44" y="609600"/>
            <a:ext cx="5083755" cy="622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0494" y="76200"/>
            <a:ext cx="5325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Small Freshwater Ponds—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Niche</a:t>
            </a:r>
            <a:r>
              <a:rPr lang="en-US" sz="2000" b="1" dirty="0"/>
              <a:t> Reigns Supreme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43" y="885855"/>
            <a:ext cx="28448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81" r="29513" b="10417"/>
          <a:stretch/>
        </p:blipFill>
        <p:spPr>
          <a:xfrm>
            <a:off x="4943041" y="4343400"/>
            <a:ext cx="3543299" cy="2308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194" y="1090612"/>
            <a:ext cx="3117850" cy="2338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57" y="3429000"/>
            <a:ext cx="3679486" cy="2448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337" y="6212857"/>
            <a:ext cx="1042334" cy="650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11" y="1959494"/>
            <a:ext cx="1608442" cy="1151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883" y="5536253"/>
            <a:ext cx="1241326" cy="763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81" y="2540811"/>
            <a:ext cx="1404269" cy="10518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3831" y="3432062"/>
            <a:ext cx="1670368" cy="1112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0573" y="4064371"/>
            <a:ext cx="1394026" cy="9285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7621" y="1000269"/>
            <a:ext cx="1287423" cy="11125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3689" y="717546"/>
            <a:ext cx="1166162" cy="871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r="54082" b="16560"/>
          <a:stretch/>
        </p:blipFill>
        <p:spPr>
          <a:xfrm>
            <a:off x="567542" y="3606024"/>
            <a:ext cx="574140" cy="8277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/>
          <a:srcRect l="75761" t="29767" b="16214"/>
          <a:stretch/>
        </p:blipFill>
        <p:spPr>
          <a:xfrm>
            <a:off x="8000686" y="2449656"/>
            <a:ext cx="644520" cy="11395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/>
          <a:srcRect l="7645" t="13843" r="12356" b="11157"/>
          <a:stretch/>
        </p:blipFill>
        <p:spPr>
          <a:xfrm>
            <a:off x="7243444" y="5918200"/>
            <a:ext cx="13716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079" y="517387"/>
            <a:ext cx="1118921" cy="819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08755" y="5119458"/>
            <a:ext cx="1327921" cy="9959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7194" y="704340"/>
            <a:ext cx="1891932" cy="1303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4738749" y="4251338"/>
            <a:ext cx="656628" cy="8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00" name="Group 4"/>
          <p:cNvGrpSpPr>
            <a:grpSpLocks/>
          </p:cNvGrpSpPr>
          <p:nvPr/>
        </p:nvGrpSpPr>
        <p:grpSpPr bwMode="auto">
          <a:xfrm>
            <a:off x="2209800" y="1066800"/>
            <a:ext cx="4732338" cy="5111750"/>
            <a:chOff x="286" y="380"/>
            <a:chExt cx="3366" cy="3856"/>
          </a:xfrm>
        </p:grpSpPr>
        <p:sp>
          <p:nvSpPr>
            <p:cNvPr id="132101" name="Rectangle 5"/>
            <p:cNvSpPr>
              <a:spLocks noChangeArrowheads="1"/>
            </p:cNvSpPr>
            <p:nvPr/>
          </p:nvSpPr>
          <p:spPr bwMode="auto">
            <a:xfrm>
              <a:off x="315" y="3936"/>
              <a:ext cx="13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endParaRPr lang="en-US" sz="2000" b="0"/>
            </a:p>
          </p:txBody>
        </p:sp>
        <p:sp>
          <p:nvSpPr>
            <p:cNvPr id="132102" name="Line 6"/>
            <p:cNvSpPr>
              <a:spLocks noChangeShapeType="1"/>
            </p:cNvSpPr>
            <p:nvPr/>
          </p:nvSpPr>
          <p:spPr bwMode="auto">
            <a:xfrm>
              <a:off x="1392" y="385"/>
              <a:ext cx="0" cy="24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3" name="Line 7"/>
            <p:cNvSpPr>
              <a:spLocks noChangeShapeType="1"/>
            </p:cNvSpPr>
            <p:nvPr/>
          </p:nvSpPr>
          <p:spPr bwMode="auto">
            <a:xfrm flipV="1">
              <a:off x="577" y="2881"/>
              <a:ext cx="815" cy="7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4" name="Line 8"/>
            <p:cNvSpPr>
              <a:spLocks noChangeShapeType="1"/>
            </p:cNvSpPr>
            <p:nvPr/>
          </p:nvSpPr>
          <p:spPr bwMode="auto">
            <a:xfrm flipH="1">
              <a:off x="1393" y="2880"/>
              <a:ext cx="2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2105" name="Object 9"/>
            <p:cNvGraphicFramePr>
              <a:graphicFrameLocks/>
            </p:cNvGraphicFramePr>
            <p:nvPr/>
          </p:nvGraphicFramePr>
          <p:xfrm>
            <a:off x="960" y="1056"/>
            <a:ext cx="2073" cy="2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2" name="ClipArt" r:id="rId3" imgW="3290760" imgH="3279600" progId="MS_ClipArt_Gallery.2">
                    <p:embed/>
                  </p:oleObj>
                </mc:Choice>
                <mc:Fallback>
                  <p:oleObj name="ClipArt" r:id="rId3" imgW="3290760" imgH="3279600" progId="MS_ClipArt_Gallery.2">
                    <p:embed/>
                    <p:pic>
                      <p:nvPicPr>
                        <p:cNvPr id="132105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2073" cy="20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06" name="AutoShape 10"/>
            <p:cNvSpPr>
              <a:spLocks noChangeArrowheads="1"/>
            </p:cNvSpPr>
            <p:nvPr/>
          </p:nvSpPr>
          <p:spPr bwMode="auto">
            <a:xfrm>
              <a:off x="572" y="380"/>
              <a:ext cx="3080" cy="3272"/>
            </a:xfrm>
            <a:prstGeom prst="cube">
              <a:avLst>
                <a:gd name="adj" fmla="val 2499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Rectangle 11"/>
            <p:cNvSpPr>
              <a:spLocks noChangeArrowheads="1"/>
            </p:cNvSpPr>
            <p:nvPr/>
          </p:nvSpPr>
          <p:spPr bwMode="auto">
            <a:xfrm>
              <a:off x="1104" y="3696"/>
              <a:ext cx="853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X</a:t>
              </a:r>
            </a:p>
          </p:txBody>
        </p:sp>
        <p:sp>
          <p:nvSpPr>
            <p:cNvPr id="132108" name="Rectangle 12"/>
            <p:cNvSpPr>
              <a:spLocks noChangeArrowheads="1"/>
            </p:cNvSpPr>
            <p:nvPr/>
          </p:nvSpPr>
          <p:spPr bwMode="auto">
            <a:xfrm rot="16200000">
              <a:off x="-26" y="2273"/>
              <a:ext cx="905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Y</a:t>
              </a:r>
            </a:p>
          </p:txBody>
        </p:sp>
        <p:sp>
          <p:nvSpPr>
            <p:cNvPr id="132109" name="Rectangle 13"/>
            <p:cNvSpPr>
              <a:spLocks noChangeArrowheads="1"/>
            </p:cNvSpPr>
            <p:nvPr/>
          </p:nvSpPr>
          <p:spPr bwMode="auto">
            <a:xfrm rot="18960000">
              <a:off x="583" y="2996"/>
              <a:ext cx="84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Z</a:t>
              </a:r>
            </a:p>
          </p:txBody>
        </p:sp>
        <p:sp>
          <p:nvSpPr>
            <p:cNvPr id="132110" name="Rectangle 14"/>
            <p:cNvSpPr>
              <a:spLocks noChangeArrowheads="1"/>
            </p:cNvSpPr>
            <p:nvPr/>
          </p:nvSpPr>
          <p:spPr bwMode="auto">
            <a:xfrm>
              <a:off x="1680" y="1920"/>
              <a:ext cx="722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400"/>
                <a:t>Niche</a:t>
              </a:r>
            </a:p>
          </p:txBody>
        </p:sp>
      </p:grpSp>
      <p:pic>
        <p:nvPicPr>
          <p:cNvPr id="132114" name="Picture 18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0" y="640080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914400" y="228600"/>
            <a:ext cx="725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  <p:pic>
        <p:nvPicPr>
          <p:cNvPr id="132116" name="Picture 20" descr="ANd9GcTXSPuJCVaZsACcFEBaAlWJ2XdWVVVsU8t7ONsHH--CCskcFx9RNNPKTaP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11874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18" name="Picture 22" descr="ANd9GcTS7FnY2dKCBs05_4yc5SFg66n7ZahtXEm8mofJI2V1iSVeuZpwx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267200"/>
            <a:ext cx="93345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20" name="Picture 24" descr="6B094-ground-ber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19400"/>
            <a:ext cx="10255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23" name="Oval 27"/>
          <p:cNvSpPr>
            <a:spLocks noChangeArrowheads="1"/>
          </p:cNvSpPr>
          <p:nvPr/>
        </p:nvSpPr>
        <p:spPr bwMode="auto">
          <a:xfrm>
            <a:off x="3175000" y="1981200"/>
            <a:ext cx="2895600" cy="2743200"/>
          </a:xfrm>
          <a:prstGeom prst="ellipse">
            <a:avLst/>
          </a:prstGeom>
          <a:noFill/>
          <a:ln w="76200" cmpd="tri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0494" y="76200"/>
            <a:ext cx="5325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Small Freshwater Ponds—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Niche</a:t>
            </a:r>
            <a:r>
              <a:rPr lang="en-US" sz="2000" b="1" dirty="0"/>
              <a:t> Reigns Supreme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838200"/>
            <a:ext cx="8534400" cy="4419600"/>
            <a:chOff x="152400" y="838200"/>
            <a:chExt cx="8534400" cy="4419600"/>
          </a:xfrm>
        </p:grpSpPr>
        <p:sp>
          <p:nvSpPr>
            <p:cNvPr id="4" name="Rectangle 3"/>
            <p:cNvSpPr/>
            <p:nvPr/>
          </p:nvSpPr>
          <p:spPr>
            <a:xfrm>
              <a:off x="152400" y="838200"/>
              <a:ext cx="8534400" cy="4419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1054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5919" y="4720090"/>
              <a:ext cx="21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Spatial Distance (m)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65215" y="4724400"/>
              <a:ext cx="24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Environmental Distance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3033887" y="2736187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Compositional Similarity (</a:t>
              </a:r>
              <a:r>
                <a:rPr lang="en-US" sz="1600" dirty="0" err="1"/>
                <a:t>Jaccard’s</a:t>
              </a:r>
              <a:r>
                <a:rPr lang="en-US" sz="1600" dirty="0"/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-1126923" y="2696565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Compositional Similarity (</a:t>
              </a:r>
              <a:r>
                <a:rPr lang="en-US" sz="1600" dirty="0" err="1"/>
                <a:t>Jaccard’s</a:t>
              </a:r>
              <a:r>
                <a:rPr lang="en-US" sz="1600" dirty="0"/>
                <a:t>)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4478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6002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752600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19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9077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1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0.75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0.25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     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13865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1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0.75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0.25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     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99068" y="4415361"/>
              <a:ext cx="3393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0   0.1  0.2  0.3  0.4  0.5  0.6  0.7  0.8  0.9  1.0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3418" y="4431925"/>
              <a:ext cx="3464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0   50  100  150  200  250  300  350  400 450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9050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9050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9050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9720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0574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2098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6764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098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6002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7526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124454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276854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124454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2768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2402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392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3716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5240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2308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3832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926081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459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611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935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54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164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316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1244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2768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2954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447800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124454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276854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43000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295400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3716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524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535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688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9260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078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8498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3002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514600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8498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8498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916935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30022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6212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1546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6974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880362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459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176016" y="31699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5356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5356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60273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6880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68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755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3307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8404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383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566162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718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4600" y="3566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67000" y="3718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0574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0574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124454" y="1859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209800" y="2392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2098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276854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8288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3622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9050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087881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2402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67000" y="2042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819400" y="2194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773681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773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840735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6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9260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993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5450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30784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212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804162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956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33832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3535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5146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5146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81654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670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667000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734054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8194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35356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3688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450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97481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37642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1242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32766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34594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526535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3611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6118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3678935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893034" y="35280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7642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33070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3489962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642362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667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0574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2098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2098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276854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3622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230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2402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28194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3154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3154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3221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2773681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3307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8498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185162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2098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3716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371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38654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5240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524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91054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6764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392681" y="3185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2545081" y="3337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14020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15544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212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1981200" y="3108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2133600" y="3261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16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3835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4688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468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53593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2087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2621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2164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2346962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2499362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524000" y="2880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2581654" y="2331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2667000" y="2865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8194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734054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886454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38404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35356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5450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7642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35356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6880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31242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34594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3526535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32308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37642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33070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3489962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6670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670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340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819400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8194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8864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9718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974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8498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276600" y="1783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34290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3124200" y="2529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31242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3191254" y="18440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3276600" y="2377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3276600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3343654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34290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3154681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3307081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3733800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3886200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3916681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3276600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886454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9718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3840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849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429000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3831335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3832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8194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30022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32308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259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993135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97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087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240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1478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16306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14782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1630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1804416" y="33223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2164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2231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23164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383535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1935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468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0116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2194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2346962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1295400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1469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1621535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1432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2011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1859281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7830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1783081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19354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1478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1813562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2402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23926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16306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17830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16306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17830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1956816" y="15392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316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2383535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24688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2535935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0878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212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1640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2346962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499362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14478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1621535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7739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584962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16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2011681" y="1524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19354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1935481" y="1722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0878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16306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1965962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57912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60106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7275573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52578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54102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59436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7763254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60960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60960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57150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57912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597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61264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7879081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55168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5669281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5516881" y="1950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56692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>
              <a:off x="7726681" y="4267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60502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53340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55077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5660135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5471162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6050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7574281" y="4236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7574281" y="4160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60960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6315454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2484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640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6019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60960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6278881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64312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5974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63550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5964935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63550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62484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64678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6400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6553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6553200" y="2621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61722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62484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6431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5836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6126481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65074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6117335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65074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6248400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6467854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65532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65532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6172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62484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6431281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65836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6126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65074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6117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6507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70774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71628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71628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781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736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67269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64770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6696454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66294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6781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67818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64008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6477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66598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6812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6355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67360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6345935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6736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6781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70012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70866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7086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67056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67818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6659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6650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69342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7153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70866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7239000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7239000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68580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69342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7117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72694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6812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71932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6803135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71932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72390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73914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7162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72390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74218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75742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7117081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7498081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7107935" y="3810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749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6989065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7208519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71414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7293865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729386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69890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73243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68580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72481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68580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70104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68580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70408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71932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7117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69342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69646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7040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70408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6912865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7171946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6867146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7248146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76962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75438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77266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7879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7421881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7802881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7412735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7802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7421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2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56061"/>
            <a:ext cx="6632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Partitioning the variation of </a:t>
            </a:r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</a:t>
            </a:r>
          </a:p>
          <a:p>
            <a:r>
              <a:rPr lang="en-US" sz="2800" b="1" dirty="0"/>
              <a:t>(Legendre, </a:t>
            </a:r>
            <a:r>
              <a:rPr lang="en-US" sz="2800" b="1" dirty="0" err="1"/>
              <a:t>Borcard</a:t>
            </a:r>
            <a:r>
              <a:rPr lang="en-US" sz="2800" b="1" dirty="0"/>
              <a:t>, Peres-Neto, et al).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326" b="80762"/>
          <a:stretch/>
        </p:blipFill>
        <p:spPr>
          <a:xfrm>
            <a:off x="228600" y="1529329"/>
            <a:ext cx="8484792" cy="21557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" y="1159997"/>
            <a:ext cx="208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b</a:t>
            </a:r>
            <a:r>
              <a:rPr lang="en-US" dirty="0"/>
              <a:t>-diversity structure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36786" y="1221316"/>
            <a:ext cx="32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Spatial/Environmental </a:t>
            </a:r>
            <a:r>
              <a:rPr lang="en-US" dirty="0"/>
              <a:t> structure</a:t>
            </a:r>
          </a:p>
        </p:txBody>
      </p:sp>
      <p:sp>
        <p:nvSpPr>
          <p:cNvPr id="15" name="Left-Right Arrow 14"/>
          <p:cNvSpPr/>
          <p:nvPr/>
        </p:nvSpPr>
        <p:spPr>
          <a:xfrm rot="1868720">
            <a:off x="1075613" y="2273182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236690">
            <a:off x="1075613" y="2240262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-Right Arrow 49"/>
          <p:cNvSpPr/>
          <p:nvPr/>
        </p:nvSpPr>
        <p:spPr>
          <a:xfrm rot="1868720">
            <a:off x="5746349" y="2394779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-Right Arrow 50"/>
          <p:cNvSpPr/>
          <p:nvPr/>
        </p:nvSpPr>
        <p:spPr>
          <a:xfrm rot="19236690">
            <a:off x="5746349" y="2361859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77" y="3835564"/>
            <a:ext cx="5808259" cy="28931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4028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IMG5003" descr="Grap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3"/>
          <a:stretch/>
        </p:blipFill>
        <p:spPr bwMode="auto">
          <a:xfrm>
            <a:off x="1283752" y="1024947"/>
            <a:ext cx="5953872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05258" y="196040"/>
            <a:ext cx="89687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A lot of unexplained variation—drift (?), unmeasured?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05258" y="29265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5258" y="508873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694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8622" y="6276119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Leibold and Chase 2017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924227" y="5284192"/>
            <a:ext cx="565783" cy="670559"/>
          </a:xfrm>
          <a:prstGeom prst="straightConnector1">
            <a:avLst/>
          </a:prstGeom>
          <a:ln w="44450" cmpd="tri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3548985">
            <a:off x="3209757" y="3267429"/>
            <a:ext cx="3261523" cy="1188045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54980" y="6093896"/>
            <a:ext cx="316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‘Unexplained variation’</a:t>
            </a:r>
          </a:p>
        </p:txBody>
      </p:sp>
    </p:spTree>
    <p:extLst>
      <p:ext uri="{BB962C8B-B14F-4D97-AF65-F5344CB8AC3E}">
        <p14:creationId xmlns:p14="http://schemas.microsoft.com/office/powerpoint/2010/main" val="3470644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Imagen 15" descr="Ternary_Cottenie.pdf">
            <a:extLst>
              <a:ext uri="{FF2B5EF4-FFF2-40B4-BE49-F238E27FC236}">
                <a16:creationId xmlns:a16="http://schemas.microsoft.com/office/drawing/2014/main" id="{C8F00D72-32D0-4E91-9439-B191F1E56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865" y="1169264"/>
            <a:ext cx="4954697" cy="491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23F7E76-6FAB-4BE8-86D4-A32397277390}"/>
              </a:ext>
            </a:extLst>
          </p:cNvPr>
          <p:cNvSpPr/>
          <p:nvPr/>
        </p:nvSpPr>
        <p:spPr bwMode="auto">
          <a:xfrm>
            <a:off x="3803390" y="4928702"/>
            <a:ext cx="214396" cy="19617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25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98A1653-8DAA-4681-8186-6B41275AF303}"/>
              </a:ext>
            </a:extLst>
          </p:cNvPr>
          <p:cNvSpPr/>
          <p:nvPr/>
        </p:nvSpPr>
        <p:spPr bwMode="auto">
          <a:xfrm>
            <a:off x="5021161" y="3662693"/>
            <a:ext cx="214396" cy="195101"/>
          </a:xfrm>
          <a:prstGeom prst="ellipse">
            <a:avLst/>
          </a:prstGeom>
          <a:solidFill>
            <a:srgbClr val="00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25"/>
          </a:p>
        </p:txBody>
      </p:sp>
      <p:sp>
        <p:nvSpPr>
          <p:cNvPr id="39947" name="CuadroTexto 10">
            <a:extLst>
              <a:ext uri="{FF2B5EF4-FFF2-40B4-BE49-F238E27FC236}">
                <a16:creationId xmlns:a16="http://schemas.microsoft.com/office/drawing/2014/main" id="{8A322845-37FA-4134-9966-5816BA26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687" y="3043088"/>
            <a:ext cx="797554" cy="2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en-US" sz="1216" b="1"/>
              <a:t>BCI</a:t>
            </a:r>
          </a:p>
        </p:txBody>
      </p:sp>
      <p:sp>
        <p:nvSpPr>
          <p:cNvPr id="39948" name="CuadroTexto 11">
            <a:extLst>
              <a:ext uri="{FF2B5EF4-FFF2-40B4-BE49-F238E27FC236}">
                <a16:creationId xmlns:a16="http://schemas.microsoft.com/office/drawing/2014/main" id="{830CA4E8-A9E8-4FDD-9C9C-9F658911C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8792" y="4023950"/>
            <a:ext cx="941200" cy="46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 sz="1216" b="1"/>
              <a:t>Michigan Ponds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026959B-31A2-4E97-B58F-BD2F0DDA9185}"/>
              </a:ext>
            </a:extLst>
          </p:cNvPr>
          <p:cNvCxnSpPr/>
          <p:nvPr/>
        </p:nvCxnSpPr>
        <p:spPr bwMode="auto">
          <a:xfrm rot="5400000">
            <a:off x="2286001" y="2931066"/>
            <a:ext cx="1673362" cy="100123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28" name="CuadroTexto 18">
            <a:extLst>
              <a:ext uri="{FF2B5EF4-FFF2-40B4-BE49-F238E27FC236}">
                <a16:creationId xmlns:a16="http://schemas.microsoft.com/office/drawing/2014/main" id="{D0608DB2-C567-4060-8823-BCA1FF3AF69A}"/>
              </a:ext>
            </a:extLst>
          </p:cNvPr>
          <p:cNvSpPr txBox="1">
            <a:spLocks noChangeArrowheads="1"/>
          </p:cNvSpPr>
          <p:nvPr/>
        </p:nvSpPr>
        <p:spPr bwMode="auto">
          <a:xfrm rot="18023060">
            <a:off x="2401493" y="3176660"/>
            <a:ext cx="1305165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945" b="1"/>
              <a:t>Environment (≈ niche)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92A6996-D24C-4AA0-8844-7CD1C8AB0211}"/>
              </a:ext>
            </a:extLst>
          </p:cNvPr>
          <p:cNvCxnSpPr/>
          <p:nvPr/>
        </p:nvCxnSpPr>
        <p:spPr bwMode="auto">
          <a:xfrm rot="16200000" flipV="1">
            <a:off x="4523226" y="2905338"/>
            <a:ext cx="1673362" cy="100123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30" name="CuadroTexto 20">
            <a:extLst>
              <a:ext uri="{FF2B5EF4-FFF2-40B4-BE49-F238E27FC236}">
                <a16:creationId xmlns:a16="http://schemas.microsoft.com/office/drawing/2014/main" id="{7485B161-5520-4AD6-92FD-4928B27A9978}"/>
              </a:ext>
            </a:extLst>
          </p:cNvPr>
          <p:cNvSpPr txBox="1">
            <a:spLocks noChangeArrowheads="1"/>
          </p:cNvSpPr>
          <p:nvPr/>
        </p:nvSpPr>
        <p:spPr bwMode="auto">
          <a:xfrm rot="14390097" flipV="1">
            <a:off x="4892228" y="3200780"/>
            <a:ext cx="1124026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945" b="1"/>
              <a:t>Space (≈ dispersal)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EA5BB2C-79C5-405E-9B3F-1345DE76E150}"/>
              </a:ext>
            </a:extLst>
          </p:cNvPr>
          <p:cNvCxnSpPr/>
          <p:nvPr/>
        </p:nvCxnSpPr>
        <p:spPr bwMode="auto">
          <a:xfrm>
            <a:off x="3419621" y="5493637"/>
            <a:ext cx="169265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32" name="CuadroTexto 22">
            <a:extLst>
              <a:ext uri="{FF2B5EF4-FFF2-40B4-BE49-F238E27FC236}">
                <a16:creationId xmlns:a16="http://schemas.microsoft.com/office/drawing/2014/main" id="{40E60221-B4FE-4552-BB06-64C1CF8F0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73" y="5534372"/>
            <a:ext cx="1822935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945" b="1"/>
              <a:t>Residuals (≈ drift + unmeasured)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56CFB1D-7BB6-484C-A047-2FD2D10EB723}"/>
              </a:ext>
            </a:extLst>
          </p:cNvPr>
          <p:cNvSpPr txBox="1"/>
          <p:nvPr/>
        </p:nvSpPr>
        <p:spPr>
          <a:xfrm>
            <a:off x="7226226" y="5435750"/>
            <a:ext cx="1826656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 err="1"/>
              <a:t>Cottenie</a:t>
            </a:r>
            <a:r>
              <a:rPr lang="en-GB" sz="1200" dirty="0"/>
              <a:t> 2005, Ecol. Lett</a:t>
            </a:r>
          </a:p>
          <a:p>
            <a:pPr>
              <a:defRPr/>
            </a:pPr>
            <a:r>
              <a:rPr lang="en-GB" sz="1200" dirty="0" err="1"/>
              <a:t>Leibold</a:t>
            </a:r>
            <a:r>
              <a:rPr lang="en-GB" sz="1200" dirty="0"/>
              <a:t> &amp; Chase 2017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63EF9-378D-4079-ACF3-69537EE1440F}"/>
              </a:ext>
            </a:extLst>
          </p:cNvPr>
          <p:cNvCxnSpPr/>
          <p:nvPr/>
        </p:nvCxnSpPr>
        <p:spPr>
          <a:xfrm>
            <a:off x="4545201" y="3296075"/>
            <a:ext cx="437368" cy="395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F68EA8-8A6D-49FD-9722-946C7791D84F}"/>
              </a:ext>
            </a:extLst>
          </p:cNvPr>
          <p:cNvCxnSpPr/>
          <p:nvPr/>
        </p:nvCxnSpPr>
        <p:spPr>
          <a:xfrm>
            <a:off x="3587922" y="4480614"/>
            <a:ext cx="214396" cy="3794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36" name="TextBox 26">
            <a:extLst>
              <a:ext uri="{FF2B5EF4-FFF2-40B4-BE49-F238E27FC236}">
                <a16:creationId xmlns:a16="http://schemas.microsoft.com/office/drawing/2014/main" id="{6BCBB2DF-93F6-4021-912E-3156C0AB1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396"/>
            <a:ext cx="8000196" cy="96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91" b="1" dirty="0"/>
              <a:t>Patterns on BCI and Small Ponds are at the </a:t>
            </a:r>
            <a:r>
              <a:rPr lang="en-US" altLang="en-US" sz="1891" b="1" dirty="0" smtClean="0"/>
              <a:t>extremes</a:t>
            </a:r>
          </a:p>
          <a:p>
            <a:r>
              <a:rPr lang="en-US" altLang="en-US" sz="1891" b="1" dirty="0" smtClean="0">
                <a:solidFill>
                  <a:schemeClr val="tx2"/>
                </a:solidFill>
              </a:rPr>
              <a:t>		</a:t>
            </a:r>
            <a:endParaRPr lang="en-US" altLang="en-US" sz="1891" b="1" dirty="0">
              <a:solidFill>
                <a:schemeClr val="tx2"/>
              </a:solidFill>
            </a:endParaRPr>
          </a:p>
          <a:p>
            <a:r>
              <a:rPr lang="en-US" altLang="en-US" sz="1891" b="1" dirty="0" smtClean="0">
                <a:solidFill>
                  <a:schemeClr val="tx2"/>
                </a:solidFill>
              </a:rPr>
              <a:t>		  ….But are they structured by different processes??</a:t>
            </a:r>
            <a:endParaRPr lang="en-US" altLang="en-US" sz="1891" b="1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5180E-2449-48CB-9F7A-6767BB5324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05" y="2320572"/>
            <a:ext cx="679636" cy="108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C518C-1803-4FA9-9034-AA7D6EA44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58" y="3937120"/>
            <a:ext cx="754675" cy="118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00" name="Group 4"/>
          <p:cNvGrpSpPr>
            <a:grpSpLocks/>
          </p:cNvGrpSpPr>
          <p:nvPr/>
        </p:nvGrpSpPr>
        <p:grpSpPr bwMode="auto">
          <a:xfrm>
            <a:off x="2209800" y="1066800"/>
            <a:ext cx="4732338" cy="5111750"/>
            <a:chOff x="286" y="380"/>
            <a:chExt cx="3366" cy="3856"/>
          </a:xfrm>
        </p:grpSpPr>
        <p:sp>
          <p:nvSpPr>
            <p:cNvPr id="132101" name="Rectangle 5"/>
            <p:cNvSpPr>
              <a:spLocks noChangeArrowheads="1"/>
            </p:cNvSpPr>
            <p:nvPr/>
          </p:nvSpPr>
          <p:spPr bwMode="auto">
            <a:xfrm>
              <a:off x="315" y="3936"/>
              <a:ext cx="13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endParaRPr lang="en-US" sz="2000" b="0"/>
            </a:p>
          </p:txBody>
        </p:sp>
        <p:sp>
          <p:nvSpPr>
            <p:cNvPr id="132102" name="Line 6"/>
            <p:cNvSpPr>
              <a:spLocks noChangeShapeType="1"/>
            </p:cNvSpPr>
            <p:nvPr/>
          </p:nvSpPr>
          <p:spPr bwMode="auto">
            <a:xfrm>
              <a:off x="1392" y="385"/>
              <a:ext cx="0" cy="24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3" name="Line 7"/>
            <p:cNvSpPr>
              <a:spLocks noChangeShapeType="1"/>
            </p:cNvSpPr>
            <p:nvPr/>
          </p:nvSpPr>
          <p:spPr bwMode="auto">
            <a:xfrm flipV="1">
              <a:off x="577" y="2881"/>
              <a:ext cx="815" cy="7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4" name="Line 8"/>
            <p:cNvSpPr>
              <a:spLocks noChangeShapeType="1"/>
            </p:cNvSpPr>
            <p:nvPr/>
          </p:nvSpPr>
          <p:spPr bwMode="auto">
            <a:xfrm flipH="1">
              <a:off x="1393" y="2880"/>
              <a:ext cx="2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2105" name="Object 9"/>
            <p:cNvGraphicFramePr>
              <a:graphicFrameLocks/>
            </p:cNvGraphicFramePr>
            <p:nvPr/>
          </p:nvGraphicFramePr>
          <p:xfrm>
            <a:off x="960" y="1056"/>
            <a:ext cx="2073" cy="2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6" name="ClipArt" r:id="rId3" imgW="3290760" imgH="3279600" progId="MS_ClipArt_Gallery.2">
                    <p:embed/>
                  </p:oleObj>
                </mc:Choice>
                <mc:Fallback>
                  <p:oleObj name="ClipArt" r:id="rId3" imgW="3290760" imgH="3279600" progId="MS_ClipArt_Gallery.2">
                    <p:embed/>
                    <p:pic>
                      <p:nvPicPr>
                        <p:cNvPr id="132105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2073" cy="20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06" name="AutoShape 10"/>
            <p:cNvSpPr>
              <a:spLocks noChangeArrowheads="1"/>
            </p:cNvSpPr>
            <p:nvPr/>
          </p:nvSpPr>
          <p:spPr bwMode="auto">
            <a:xfrm>
              <a:off x="572" y="380"/>
              <a:ext cx="3080" cy="3272"/>
            </a:xfrm>
            <a:prstGeom prst="cube">
              <a:avLst>
                <a:gd name="adj" fmla="val 2499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Rectangle 11"/>
            <p:cNvSpPr>
              <a:spLocks noChangeArrowheads="1"/>
            </p:cNvSpPr>
            <p:nvPr/>
          </p:nvSpPr>
          <p:spPr bwMode="auto">
            <a:xfrm>
              <a:off x="1104" y="3696"/>
              <a:ext cx="853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X</a:t>
              </a:r>
            </a:p>
          </p:txBody>
        </p:sp>
        <p:sp>
          <p:nvSpPr>
            <p:cNvPr id="132108" name="Rectangle 12"/>
            <p:cNvSpPr>
              <a:spLocks noChangeArrowheads="1"/>
            </p:cNvSpPr>
            <p:nvPr/>
          </p:nvSpPr>
          <p:spPr bwMode="auto">
            <a:xfrm rot="16200000">
              <a:off x="-26" y="2273"/>
              <a:ext cx="905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Y</a:t>
              </a:r>
            </a:p>
          </p:txBody>
        </p:sp>
        <p:sp>
          <p:nvSpPr>
            <p:cNvPr id="132109" name="Rectangle 13"/>
            <p:cNvSpPr>
              <a:spLocks noChangeArrowheads="1"/>
            </p:cNvSpPr>
            <p:nvPr/>
          </p:nvSpPr>
          <p:spPr bwMode="auto">
            <a:xfrm rot="18960000">
              <a:off x="583" y="2996"/>
              <a:ext cx="84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Z</a:t>
              </a:r>
            </a:p>
          </p:txBody>
        </p:sp>
        <p:sp>
          <p:nvSpPr>
            <p:cNvPr id="132110" name="Rectangle 14"/>
            <p:cNvSpPr>
              <a:spLocks noChangeArrowheads="1"/>
            </p:cNvSpPr>
            <p:nvPr/>
          </p:nvSpPr>
          <p:spPr bwMode="auto">
            <a:xfrm>
              <a:off x="1680" y="1920"/>
              <a:ext cx="722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400"/>
                <a:t>Niche</a:t>
              </a:r>
            </a:p>
          </p:txBody>
        </p:sp>
      </p:grpSp>
      <p:pic>
        <p:nvPicPr>
          <p:cNvPr id="132114" name="Picture 18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0" y="640080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914400" y="228600"/>
            <a:ext cx="725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  <p:pic>
        <p:nvPicPr>
          <p:cNvPr id="132116" name="Picture 20" descr="ANd9GcTXSPuJCVaZsACcFEBaAlWJ2XdWVVVsU8t7ONsHH--CCskcFx9RNNPKTaP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11874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18" name="Picture 22" descr="ANd9GcTS7FnY2dKCBs05_4yc5SFg66n7ZahtXEm8mofJI2V1iSVeuZpwx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267200"/>
            <a:ext cx="93345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20" name="Picture 24" descr="6B094-ground-ber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19400"/>
            <a:ext cx="10255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22" name="Picture 26" descr="Cooper%27s%20haw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14906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23" name="Oval 27"/>
          <p:cNvSpPr>
            <a:spLocks noChangeArrowheads="1"/>
          </p:cNvSpPr>
          <p:nvPr/>
        </p:nvSpPr>
        <p:spPr bwMode="auto">
          <a:xfrm>
            <a:off x="3175000" y="1981200"/>
            <a:ext cx="2895600" cy="2743200"/>
          </a:xfrm>
          <a:prstGeom prst="ellipse">
            <a:avLst/>
          </a:prstGeom>
          <a:noFill/>
          <a:ln w="76200" cmpd="tri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00" name="Group 4"/>
          <p:cNvGrpSpPr>
            <a:grpSpLocks/>
          </p:cNvGrpSpPr>
          <p:nvPr/>
        </p:nvGrpSpPr>
        <p:grpSpPr bwMode="auto">
          <a:xfrm>
            <a:off x="2209800" y="1066800"/>
            <a:ext cx="4732338" cy="5111750"/>
            <a:chOff x="286" y="380"/>
            <a:chExt cx="3366" cy="3856"/>
          </a:xfrm>
        </p:grpSpPr>
        <p:sp>
          <p:nvSpPr>
            <p:cNvPr id="132101" name="Rectangle 5"/>
            <p:cNvSpPr>
              <a:spLocks noChangeArrowheads="1"/>
            </p:cNvSpPr>
            <p:nvPr/>
          </p:nvSpPr>
          <p:spPr bwMode="auto">
            <a:xfrm>
              <a:off x="315" y="3936"/>
              <a:ext cx="13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endParaRPr lang="en-US" sz="2000" b="0"/>
            </a:p>
          </p:txBody>
        </p:sp>
        <p:sp>
          <p:nvSpPr>
            <p:cNvPr id="132102" name="Line 6"/>
            <p:cNvSpPr>
              <a:spLocks noChangeShapeType="1"/>
            </p:cNvSpPr>
            <p:nvPr/>
          </p:nvSpPr>
          <p:spPr bwMode="auto">
            <a:xfrm>
              <a:off x="1392" y="385"/>
              <a:ext cx="0" cy="24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3" name="Line 7"/>
            <p:cNvSpPr>
              <a:spLocks noChangeShapeType="1"/>
            </p:cNvSpPr>
            <p:nvPr/>
          </p:nvSpPr>
          <p:spPr bwMode="auto">
            <a:xfrm flipV="1">
              <a:off x="577" y="2881"/>
              <a:ext cx="815" cy="7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4" name="Line 8"/>
            <p:cNvSpPr>
              <a:spLocks noChangeShapeType="1"/>
            </p:cNvSpPr>
            <p:nvPr/>
          </p:nvSpPr>
          <p:spPr bwMode="auto">
            <a:xfrm flipH="1">
              <a:off x="1393" y="2880"/>
              <a:ext cx="2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2105" name="Object 9"/>
            <p:cNvGraphicFramePr>
              <a:graphicFrameLocks/>
            </p:cNvGraphicFramePr>
            <p:nvPr/>
          </p:nvGraphicFramePr>
          <p:xfrm>
            <a:off x="960" y="1056"/>
            <a:ext cx="2073" cy="2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0" name="ClipArt" r:id="rId3" imgW="3290760" imgH="3279600" progId="MS_ClipArt_Gallery.2">
                    <p:embed/>
                  </p:oleObj>
                </mc:Choice>
                <mc:Fallback>
                  <p:oleObj name="ClipArt" r:id="rId3" imgW="3290760" imgH="3279600" progId="MS_ClipArt_Gallery.2">
                    <p:embed/>
                    <p:pic>
                      <p:nvPicPr>
                        <p:cNvPr id="132105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2073" cy="20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06" name="AutoShape 10"/>
            <p:cNvSpPr>
              <a:spLocks noChangeArrowheads="1"/>
            </p:cNvSpPr>
            <p:nvPr/>
          </p:nvSpPr>
          <p:spPr bwMode="auto">
            <a:xfrm>
              <a:off x="572" y="380"/>
              <a:ext cx="3080" cy="3272"/>
            </a:xfrm>
            <a:prstGeom prst="cube">
              <a:avLst>
                <a:gd name="adj" fmla="val 2499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Rectangle 11"/>
            <p:cNvSpPr>
              <a:spLocks noChangeArrowheads="1"/>
            </p:cNvSpPr>
            <p:nvPr/>
          </p:nvSpPr>
          <p:spPr bwMode="auto">
            <a:xfrm>
              <a:off x="1104" y="3696"/>
              <a:ext cx="853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X</a:t>
              </a:r>
            </a:p>
          </p:txBody>
        </p:sp>
        <p:sp>
          <p:nvSpPr>
            <p:cNvPr id="132108" name="Rectangle 12"/>
            <p:cNvSpPr>
              <a:spLocks noChangeArrowheads="1"/>
            </p:cNvSpPr>
            <p:nvPr/>
          </p:nvSpPr>
          <p:spPr bwMode="auto">
            <a:xfrm rot="16200000">
              <a:off x="-26" y="2273"/>
              <a:ext cx="905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Y</a:t>
              </a:r>
            </a:p>
          </p:txBody>
        </p:sp>
        <p:sp>
          <p:nvSpPr>
            <p:cNvPr id="132109" name="Rectangle 13"/>
            <p:cNvSpPr>
              <a:spLocks noChangeArrowheads="1"/>
            </p:cNvSpPr>
            <p:nvPr/>
          </p:nvSpPr>
          <p:spPr bwMode="auto">
            <a:xfrm rot="18960000">
              <a:off x="583" y="2996"/>
              <a:ext cx="84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Z</a:t>
              </a:r>
            </a:p>
          </p:txBody>
        </p:sp>
        <p:sp>
          <p:nvSpPr>
            <p:cNvPr id="132110" name="Rectangle 14"/>
            <p:cNvSpPr>
              <a:spLocks noChangeArrowheads="1"/>
            </p:cNvSpPr>
            <p:nvPr/>
          </p:nvSpPr>
          <p:spPr bwMode="auto">
            <a:xfrm>
              <a:off x="1680" y="1920"/>
              <a:ext cx="722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400"/>
                <a:t>Niche</a:t>
              </a:r>
            </a:p>
          </p:txBody>
        </p:sp>
      </p:grpSp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0" y="640080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914400" y="228600"/>
            <a:ext cx="725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  <p:sp>
        <p:nvSpPr>
          <p:cNvPr id="132123" name="Oval 27"/>
          <p:cNvSpPr>
            <a:spLocks noChangeArrowheads="1"/>
          </p:cNvSpPr>
          <p:nvPr/>
        </p:nvSpPr>
        <p:spPr bwMode="auto">
          <a:xfrm>
            <a:off x="3175000" y="1981200"/>
            <a:ext cx="2895600" cy="2743200"/>
          </a:xfrm>
          <a:prstGeom prst="ellipse">
            <a:avLst/>
          </a:prstGeom>
          <a:noFill/>
          <a:ln w="76200" cmpd="tri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7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744537" y="283029"/>
            <a:ext cx="7202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Ecological Niches as the Basis for Coexistence/Diversity</a:t>
            </a:r>
          </a:p>
        </p:txBody>
      </p:sp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 bwMode="auto">
          <a:xfrm>
            <a:off x="798884" y="4114800"/>
            <a:ext cx="1791916" cy="170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30" name="Picture 10" descr="MacArthursWarblersOneMegaby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32" y="914400"/>
            <a:ext cx="200480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8400" y="1752600"/>
            <a:ext cx="4082391" cy="3854866"/>
            <a:chOff x="1411732" y="702724"/>
            <a:chExt cx="4879132" cy="6244242"/>
          </a:xfrm>
        </p:grpSpPr>
        <p:grpSp>
          <p:nvGrpSpPr>
            <p:cNvPr id="3" name="Group 2"/>
            <p:cNvGrpSpPr/>
            <p:nvPr/>
          </p:nvGrpSpPr>
          <p:grpSpPr>
            <a:xfrm>
              <a:off x="1411732" y="702724"/>
              <a:ext cx="4879132" cy="5824432"/>
              <a:chOff x="1876065" y="1059222"/>
              <a:chExt cx="4184780" cy="5659452"/>
            </a:xfrm>
          </p:grpSpPr>
          <p:pic>
            <p:nvPicPr>
              <p:cNvPr id="1638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065" y="1059222"/>
                <a:ext cx="4184780" cy="532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537858" y="6349342"/>
                <a:ext cx="2385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Foliage Height Diversity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1361260" y="3527208"/>
                <a:ext cx="1480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Bird Diversity 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989280" y="6348710"/>
              <a:ext cx="220784" cy="598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42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914400"/>
            <a:ext cx="8991600" cy="529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626951" cy="362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Page 69 of Oecologia, Vol. 52, No. 1, 19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65" y="3564185"/>
            <a:ext cx="4254019" cy="30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68635" y="268796"/>
            <a:ext cx="372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Diamond’s ‘Assembly Rules’</a:t>
            </a:r>
          </a:p>
        </p:txBody>
      </p:sp>
    </p:spTree>
    <p:extLst>
      <p:ext uri="{BB962C8B-B14F-4D97-AF65-F5344CB8AC3E}">
        <p14:creationId xmlns:p14="http://schemas.microsoft.com/office/powerpoint/2010/main" val="103913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2" y="309871"/>
            <a:ext cx="4191000" cy="172888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" y="4572000"/>
            <a:ext cx="4552991" cy="18872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80" y="228600"/>
            <a:ext cx="4521401" cy="181015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r="8466"/>
          <a:stretch/>
        </p:blipFill>
        <p:spPr bwMode="auto">
          <a:xfrm>
            <a:off x="62032" y="2501916"/>
            <a:ext cx="4658225" cy="135143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1292"/>
          <a:stretch/>
        </p:blipFill>
        <p:spPr bwMode="auto">
          <a:xfrm>
            <a:off x="4903314" y="2641110"/>
            <a:ext cx="4142067" cy="107304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23" y="4619104"/>
            <a:ext cx="4241746" cy="153361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20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2" y="309871"/>
            <a:ext cx="4191000" cy="172888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" y="4572000"/>
            <a:ext cx="4552991" cy="18872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80" y="228600"/>
            <a:ext cx="4521401" cy="181015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r="8466"/>
          <a:stretch/>
        </p:blipFill>
        <p:spPr bwMode="auto">
          <a:xfrm>
            <a:off x="62032" y="2501916"/>
            <a:ext cx="4658225" cy="135143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1292"/>
          <a:stretch/>
        </p:blipFill>
        <p:spPr bwMode="auto">
          <a:xfrm>
            <a:off x="4903314" y="2641110"/>
            <a:ext cx="4142067" cy="107304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23" y="4619104"/>
            <a:ext cx="4241746" cy="153361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291634" y="1169940"/>
            <a:ext cx="4837126" cy="4076192"/>
            <a:chOff x="4483825" y="1169940"/>
            <a:chExt cx="4837126" cy="407619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992" y="2907506"/>
              <a:ext cx="3241185" cy="2005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825" y="1169940"/>
              <a:ext cx="4837126" cy="467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166538" y="4876800"/>
              <a:ext cx="1477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-D. </a:t>
              </a:r>
              <a:r>
                <a:rPr lang="en-US" dirty="0" err="1"/>
                <a:t>Simberloff</a:t>
              </a:r>
              <a:endParaRPr lang="en-US" dirty="0"/>
            </a:p>
          </p:txBody>
        </p:sp>
      </p:grpSp>
      <p:pic>
        <p:nvPicPr>
          <p:cNvPr id="15" name="Picture 7" descr="Violi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" y="445532"/>
            <a:ext cx="39862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pa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67000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1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</Words>
  <Application>Microsoft Office PowerPoint</Application>
  <PresentationFormat>On-screen Show (4:3)</PresentationFormat>
  <Paragraphs>226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MS PGothic</vt:lpstr>
      <vt:lpstr>Arial</vt:lpstr>
      <vt:lpstr>Calibri</vt:lpstr>
      <vt:lpstr>Symbol</vt:lpstr>
      <vt:lpstr>Times New Roman</vt:lpstr>
      <vt:lpstr>Wingdings</vt:lpstr>
      <vt:lpstr>Office Theme</vt:lpstr>
      <vt:lpstr>ClipArt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Chase</dc:creator>
  <cp:lastModifiedBy>Chase, Jonathan</cp:lastModifiedBy>
  <cp:revision>186</cp:revision>
  <dcterms:created xsi:type="dcterms:W3CDTF">2013-03-09T10:30:20Z</dcterms:created>
  <dcterms:modified xsi:type="dcterms:W3CDTF">2022-01-09T06:55:37Z</dcterms:modified>
</cp:coreProperties>
</file>